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6" r:id="rId3"/>
    <p:sldId id="267" r:id="rId4"/>
    <p:sldId id="257" r:id="rId5"/>
    <p:sldId id="258" r:id="rId6"/>
    <p:sldId id="262" r:id="rId7"/>
    <p:sldId id="291" r:id="rId8"/>
    <p:sldId id="292" r:id="rId9"/>
    <p:sldId id="264" r:id="rId10"/>
    <p:sldId id="265" r:id="rId11"/>
    <p:sldId id="268" r:id="rId12"/>
    <p:sldId id="271" r:id="rId13"/>
    <p:sldId id="272" r:id="rId14"/>
    <p:sldId id="273" r:id="rId15"/>
    <p:sldId id="274" r:id="rId16"/>
    <p:sldId id="276" r:id="rId17"/>
    <p:sldId id="277" r:id="rId18"/>
    <p:sldId id="278" r:id="rId19"/>
    <p:sldId id="293" r:id="rId20"/>
    <p:sldId id="290" r:id="rId21"/>
    <p:sldId id="280" r:id="rId22"/>
    <p:sldId id="281" r:id="rId23"/>
    <p:sldId id="295" r:id="rId24"/>
    <p:sldId id="284" r:id="rId25"/>
    <p:sldId id="305" r:id="rId26"/>
    <p:sldId id="287" r:id="rId27"/>
    <p:sldId id="308" r:id="rId28"/>
    <p:sldId id="312" r:id="rId29"/>
    <p:sldId id="288" r:id="rId30"/>
    <p:sldId id="259" r:id="rId31"/>
    <p:sldId id="301" r:id="rId32"/>
    <p:sldId id="289" r:id="rId33"/>
    <p:sldId id="304" r:id="rId34"/>
    <p:sldId id="298" r:id="rId35"/>
    <p:sldId id="300" r:id="rId36"/>
    <p:sldId id="309" r:id="rId37"/>
    <p:sldId id="313" r:id="rId38"/>
    <p:sldId id="310" r:id="rId39"/>
    <p:sldId id="303" r:id="rId4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91"/>
    <p:restoredTop sz="94679"/>
  </p:normalViewPr>
  <p:slideViewPr>
    <p:cSldViewPr>
      <p:cViewPr varScale="1">
        <p:scale>
          <a:sx n="158" d="100"/>
          <a:sy n="158" d="100"/>
        </p:scale>
        <p:origin x="952"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oleObject" Target="NULL"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Calibri"/>
                <a:ea typeface="Calibri"/>
                <a:cs typeface="Calibri"/>
              </a:defRPr>
            </a:pPr>
            <a:r>
              <a:rPr lang="en-US"/>
              <a:t>Headcount Enrollment</a:t>
            </a:r>
          </a:p>
        </c:rich>
      </c:tx>
      <c:overlay val="0"/>
    </c:title>
    <c:autoTitleDeleted val="0"/>
    <c:plotArea>
      <c:layout/>
      <c:barChart>
        <c:barDir val="col"/>
        <c:grouping val="clustered"/>
        <c:varyColors val="0"/>
        <c:dLbls>
          <c:showLegendKey val="0"/>
          <c:showVal val="0"/>
          <c:showCatName val="0"/>
          <c:showSerName val="0"/>
          <c:showPercent val="0"/>
          <c:showBubbleSize val="0"/>
        </c:dLbls>
        <c:gapWidth val="0"/>
        <c:overlap val="100"/>
        <c:axId val="1079019456"/>
        <c:axId val="995028704"/>
      </c:barChart>
      <c:catAx>
        <c:axId val="1079019456"/>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995028704"/>
        <c:crosses val="autoZero"/>
        <c:auto val="1"/>
        <c:lblAlgn val="ctr"/>
        <c:lblOffset val="100"/>
        <c:noMultiLvlLbl val="0"/>
      </c:catAx>
      <c:valAx>
        <c:axId val="995028704"/>
        <c:scaling>
          <c:orientation val="minMax"/>
        </c:scaling>
        <c:delete val="0"/>
        <c:axPos val="l"/>
        <c:majorGridlines/>
        <c:numFmt formatCode="_(* #,##0.0_);_(* \(#,##0.0\);_(* &quot;-&quot;??_);_(@_)"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1079019456"/>
        <c:crosses val="autoZero"/>
        <c:crossBetween val="between"/>
      </c:valAx>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800" b="1" i="0" u="none" strike="noStrike" baseline="0">
              <a:solidFill>
                <a:srgbClr val="000000"/>
              </a:solidFill>
              <a:latin typeface="Calibri"/>
              <a:ea typeface="Calibri"/>
              <a:cs typeface="Calibri"/>
            </a:defRPr>
          </a:pPr>
          <a:endParaRPr lang="en-US"/>
        </a:p>
      </c:txPr>
    </c:title>
    <c:autoTitleDeleted val="0"/>
    <c:plotArea>
      <c:layout/>
      <c:areaChart>
        <c:grouping val="standard"/>
        <c:varyColors val="0"/>
        <c:ser>
          <c:idx val="0"/>
          <c:order val="0"/>
          <c:tx>
            <c:strRef>
              <c:f>GenFund!$C$35</c:f>
              <c:strCache>
                <c:ptCount val="1"/>
                <c:pt idx="0">
                  <c:v>Cash Reserve Levy SBRC</c:v>
                </c:pt>
              </c:strCache>
            </c:strRef>
          </c:tx>
          <c:spPr>
            <a:solidFill>
              <a:srgbClr val="4F81BD"/>
            </a:solidFill>
            <a:ln w="25400">
              <a:noFill/>
            </a:ln>
          </c:spPr>
          <c:cat>
            <c:strRef>
              <c:f>GenFund!$D$5:$E$5</c:f>
              <c:strCache>
                <c:ptCount val="2"/>
                <c:pt idx="0">
                  <c:v>FY 2019</c:v>
                </c:pt>
                <c:pt idx="1">
                  <c:v>FY 2020</c:v>
                </c:pt>
              </c:strCache>
            </c:strRef>
          </c:cat>
          <c:val>
            <c:numRef>
              <c:f>GenFund!$D$35:$E$35</c:f>
              <c:numCache>
                <c:formatCode>_("$"* #,##0_);_("$"* \(#,##0\);_("$"* "-"??_);_(@_)</c:formatCode>
                <c:ptCount val="2"/>
                <c:pt idx="0">
                  <c:v>199640</c:v>
                </c:pt>
                <c:pt idx="1">
                  <c:v>286000</c:v>
                </c:pt>
              </c:numCache>
            </c:numRef>
          </c:val>
          <c:extLst>
            <c:ext xmlns:c16="http://schemas.microsoft.com/office/drawing/2014/chart" uri="{C3380CC4-5D6E-409C-BE32-E72D297353CC}">
              <c16:uniqueId val="{00000000-8150-4B9E-9EDA-1895BE40657B}"/>
            </c:ext>
          </c:extLst>
        </c:ser>
        <c:dLbls>
          <c:showLegendKey val="0"/>
          <c:showVal val="0"/>
          <c:showCatName val="0"/>
          <c:showSerName val="0"/>
          <c:showPercent val="0"/>
          <c:showBubbleSize val="0"/>
        </c:dLbls>
        <c:axId val="614949048"/>
        <c:axId val="1"/>
      </c:areaChart>
      <c:catAx>
        <c:axId val="614949048"/>
        <c:scaling>
          <c:orientation val="minMax"/>
        </c:scaling>
        <c:delete val="0"/>
        <c:axPos val="b"/>
        <c:numFmt formatCode="General" sourceLinked="1"/>
        <c:majorTickMark val="out"/>
        <c:min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l"/>
        <c:majorGridlines>
          <c:spPr>
            <a:ln w="3175">
              <a:solidFill>
                <a:srgbClr val="808080"/>
              </a:solidFill>
              <a:prstDash val="solid"/>
            </a:ln>
          </c:spPr>
        </c:majorGridlines>
        <c:numFmt formatCode="_(&quot;$&quot;* #,##0_);_(&quot;$&quot;* \(#,##0\);_(&quot;$&quot;* &quot;-&quot;??_);_(@_)" sourceLinked="1"/>
        <c:majorTickMark val="out"/>
        <c:min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614949048"/>
        <c:crosses val="autoZero"/>
        <c:crossBetween val="midCat"/>
      </c:valAx>
      <c:spPr>
        <a:solidFill>
          <a:srgbClr val="FFFFFF"/>
        </a:solidFill>
        <a:ln w="25400">
          <a:noFill/>
        </a:ln>
      </c:spPr>
    </c:plotArea>
    <c:plotVisOnly val="1"/>
    <c:dispBlanksAs val="zero"/>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800" b="1" i="0" u="none" strike="noStrike" baseline="0">
              <a:solidFill>
                <a:srgbClr val="000000"/>
              </a:solidFill>
              <a:latin typeface="Calibri"/>
              <a:ea typeface="Calibri"/>
              <a:cs typeface="Calibri"/>
            </a:defRPr>
          </a:pPr>
          <a:endParaRPr lang="en-US"/>
        </a:p>
      </c:txPr>
    </c:title>
    <c:autoTitleDeleted val="0"/>
    <c:plotArea>
      <c:layout/>
      <c:areaChart>
        <c:grouping val="standard"/>
        <c:varyColors val="0"/>
        <c:ser>
          <c:idx val="0"/>
          <c:order val="0"/>
          <c:tx>
            <c:strRef>
              <c:f>GenFund!$C$35</c:f>
              <c:strCache>
                <c:ptCount val="1"/>
                <c:pt idx="0">
                  <c:v>Cash Reserve Levy SBRC</c:v>
                </c:pt>
              </c:strCache>
            </c:strRef>
          </c:tx>
          <c:spPr>
            <a:solidFill>
              <a:srgbClr val="4F81BD"/>
            </a:solidFill>
            <a:ln w="25400">
              <a:noFill/>
            </a:ln>
          </c:spPr>
          <c:cat>
            <c:strRef>
              <c:f>GenFund!$D$5:$E$5</c:f>
              <c:strCache>
                <c:ptCount val="2"/>
                <c:pt idx="0">
                  <c:v>FY 2019</c:v>
                </c:pt>
                <c:pt idx="1">
                  <c:v>FY 2020</c:v>
                </c:pt>
              </c:strCache>
            </c:strRef>
          </c:cat>
          <c:val>
            <c:numRef>
              <c:f>GenFund!$D$35:$E$35</c:f>
              <c:numCache>
                <c:formatCode>_("$"* #,##0_);_("$"* \(#,##0\);_("$"* "-"??_);_(@_)</c:formatCode>
                <c:ptCount val="2"/>
                <c:pt idx="0">
                  <c:v>199640</c:v>
                </c:pt>
                <c:pt idx="1">
                  <c:v>286000</c:v>
                </c:pt>
              </c:numCache>
            </c:numRef>
          </c:val>
          <c:extLst>
            <c:ext xmlns:c16="http://schemas.microsoft.com/office/drawing/2014/chart" uri="{C3380CC4-5D6E-409C-BE32-E72D297353CC}">
              <c16:uniqueId val="{00000000-F771-428D-9D91-708DFB9B96C1}"/>
            </c:ext>
          </c:extLst>
        </c:ser>
        <c:dLbls>
          <c:showLegendKey val="0"/>
          <c:showVal val="0"/>
          <c:showCatName val="0"/>
          <c:showSerName val="0"/>
          <c:showPercent val="0"/>
          <c:showBubbleSize val="0"/>
        </c:dLbls>
        <c:axId val="614949048"/>
        <c:axId val="1"/>
      </c:areaChart>
      <c:catAx>
        <c:axId val="614949048"/>
        <c:scaling>
          <c:orientation val="minMax"/>
        </c:scaling>
        <c:delete val="0"/>
        <c:axPos val="b"/>
        <c:numFmt formatCode="General" sourceLinked="1"/>
        <c:majorTickMark val="out"/>
        <c:min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l"/>
        <c:majorGridlines>
          <c:spPr>
            <a:ln w="3175">
              <a:solidFill>
                <a:srgbClr val="808080"/>
              </a:solidFill>
              <a:prstDash val="solid"/>
            </a:ln>
          </c:spPr>
        </c:majorGridlines>
        <c:numFmt formatCode="_(&quot;$&quot;* #,##0_);_(&quot;$&quot;* \(#,##0\);_(&quot;$&quot;* &quot;-&quot;??_);_(@_)" sourceLinked="1"/>
        <c:majorTickMark val="out"/>
        <c:minorTickMark val="none"/>
        <c:tickLblPos val="nextTo"/>
        <c:spPr>
          <a:ln w="3175">
            <a:solidFill>
              <a:srgbClr val="80808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614949048"/>
        <c:crosses val="autoZero"/>
        <c:crossBetween val="midCat"/>
      </c:valAx>
      <c:spPr>
        <a:solidFill>
          <a:srgbClr val="FFFFFF"/>
        </a:solidFill>
        <a:ln w="25400">
          <a:noFill/>
        </a:ln>
      </c:spPr>
    </c:plotArea>
    <c:plotVisOnly val="1"/>
    <c:dispBlanksAs val="zero"/>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w="25400">
          <a:noFill/>
        </a:ln>
      </c:spPr>
      <c:txPr>
        <a:bodyPr/>
        <a:lstStyle/>
        <a:p>
          <a:pPr>
            <a:defRPr sz="1800" b="1" i="0" u="none" strike="noStrike" baseline="0">
              <a:solidFill>
                <a:srgbClr val="000000"/>
              </a:solidFill>
              <a:latin typeface="Calibri"/>
              <a:ea typeface="Calibri"/>
              <a:cs typeface="Calibri"/>
            </a:defRPr>
          </a:pPr>
          <a:endParaRPr lang="en-US"/>
        </a:p>
      </c:txPr>
    </c:title>
    <c:autoTitleDeleted val="0"/>
    <c:plotArea>
      <c:layout/>
      <c:areaChart>
        <c:grouping val="standard"/>
        <c:varyColors val="0"/>
        <c:ser>
          <c:idx val="0"/>
          <c:order val="0"/>
          <c:tx>
            <c:strRef>
              <c:f>GenFund!$C$36</c:f>
              <c:strCache>
                <c:ptCount val="1"/>
                <c:pt idx="0">
                  <c:v>Cash Reserve Levy Other</c:v>
                </c:pt>
              </c:strCache>
            </c:strRef>
          </c:tx>
          <c:spPr>
            <a:solidFill>
              <a:srgbClr val="4F81BD"/>
            </a:solidFill>
            <a:ln w="25400">
              <a:noFill/>
            </a:ln>
          </c:spPr>
          <c:cat>
            <c:strRef>
              <c:f>GenFund!$D$5:$E$5</c:f>
              <c:strCache>
                <c:ptCount val="2"/>
                <c:pt idx="0">
                  <c:v>FY 2019</c:v>
                </c:pt>
                <c:pt idx="1">
                  <c:v>FY 2020</c:v>
                </c:pt>
              </c:strCache>
            </c:strRef>
          </c:cat>
          <c:val>
            <c:numRef>
              <c:f>GenFund!$D$36:$E$36</c:f>
              <c:numCache>
                <c:formatCode>_("$"* #,##0_);_("$"* \(#,##0\);_("$"* "-"??_);_(@_)</c:formatCode>
                <c:ptCount val="2"/>
                <c:pt idx="0">
                  <c:v>58892</c:v>
                </c:pt>
                <c:pt idx="1">
                  <c:v>108948</c:v>
                </c:pt>
              </c:numCache>
            </c:numRef>
          </c:val>
          <c:extLst>
            <c:ext xmlns:c16="http://schemas.microsoft.com/office/drawing/2014/chart" uri="{C3380CC4-5D6E-409C-BE32-E72D297353CC}">
              <c16:uniqueId val="{00000000-EE37-44F0-8C96-A79CDB982A27}"/>
            </c:ext>
          </c:extLst>
        </c:ser>
        <c:dLbls>
          <c:showLegendKey val="0"/>
          <c:showVal val="0"/>
          <c:showCatName val="0"/>
          <c:showSerName val="0"/>
          <c:showPercent val="0"/>
          <c:showBubbleSize val="0"/>
        </c:dLbls>
        <c:axId val="874282576"/>
        <c:axId val="1"/>
      </c:areaChart>
      <c:catAx>
        <c:axId val="874282576"/>
        <c:scaling>
          <c:orientation val="minMax"/>
        </c:scaling>
        <c:delete val="0"/>
        <c:axPos val="b"/>
        <c:numFmt formatCode="General" sourceLinked="1"/>
        <c:majorTickMark val="out"/>
        <c:minorTickMark val="none"/>
        <c:tickLblPos val="nextTo"/>
        <c:spPr>
          <a:ln w="3175">
            <a:solidFill>
              <a:srgbClr val="808080"/>
            </a:solidFill>
            <a:prstDash val="solid"/>
          </a:ln>
        </c:spPr>
        <c:txPr>
          <a:bodyPr rot="0" vert="horz"/>
          <a:lstStyle/>
          <a:p>
            <a:pPr>
              <a:defRPr sz="1200" b="0" i="0" u="none" strike="noStrike" baseline="0">
                <a:solidFill>
                  <a:srgbClr val="000000"/>
                </a:solidFill>
                <a:latin typeface="Calibri"/>
                <a:ea typeface="Calibri"/>
                <a:cs typeface="Calibri"/>
              </a:defRPr>
            </a:pPr>
            <a:endParaRPr lang="en-US"/>
          </a:p>
        </c:txPr>
        <c:crossAx val="1"/>
        <c:crosses val="autoZero"/>
        <c:auto val="1"/>
        <c:lblAlgn val="ctr"/>
        <c:lblOffset val="100"/>
        <c:noMultiLvlLbl val="0"/>
      </c:catAx>
      <c:valAx>
        <c:axId val="1"/>
        <c:scaling>
          <c:orientation val="minMax"/>
          <c:min val="0"/>
        </c:scaling>
        <c:delete val="0"/>
        <c:axPos val="l"/>
        <c:majorGridlines>
          <c:spPr>
            <a:ln w="3175">
              <a:solidFill>
                <a:srgbClr val="808080"/>
              </a:solidFill>
              <a:prstDash val="solid"/>
            </a:ln>
          </c:spPr>
        </c:majorGridlines>
        <c:numFmt formatCode="_(&quot;$&quot;* #,##0_);_(&quot;$&quot;* \(#,##0\);_(&quot;$&quot;* &quot;-&quot;??_);_(@_)" sourceLinked="1"/>
        <c:majorTickMark val="out"/>
        <c:minorTickMark val="none"/>
        <c:tickLblPos val="nextTo"/>
        <c:spPr>
          <a:ln w="3175">
            <a:solidFill>
              <a:srgbClr val="808080"/>
            </a:solidFill>
            <a:prstDash val="solid"/>
          </a:ln>
        </c:spPr>
        <c:txPr>
          <a:bodyPr rot="0" vert="horz"/>
          <a:lstStyle/>
          <a:p>
            <a:pPr>
              <a:defRPr sz="1200" b="0" i="0" u="none" strike="noStrike" baseline="0">
                <a:solidFill>
                  <a:srgbClr val="000000"/>
                </a:solidFill>
                <a:latin typeface="Calibri"/>
                <a:ea typeface="Calibri"/>
                <a:cs typeface="Calibri"/>
              </a:defRPr>
            </a:pPr>
            <a:endParaRPr lang="en-US"/>
          </a:p>
        </c:txPr>
        <c:crossAx val="874282576"/>
        <c:crosses val="autoZero"/>
        <c:crossBetween val="midCat"/>
      </c:valAx>
      <c:spPr>
        <a:solidFill>
          <a:srgbClr val="FFFFFF"/>
        </a:solidFill>
        <a:ln w="25400">
          <a:noFill/>
        </a:ln>
      </c:spPr>
    </c:plotArea>
    <c:plotVisOnly val="1"/>
    <c:dispBlanksAs val="zero"/>
    <c:showDLblsOverMax val="0"/>
  </c:chart>
  <c:spPr>
    <a:solidFill>
      <a:srgbClr val="FFFFFF"/>
    </a:solidFill>
    <a:ln w="3175">
      <a:solidFill>
        <a:srgbClr val="808080"/>
      </a:solidFill>
      <a:prstDash val="solid"/>
    </a:ln>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DEBE26-E461-896A-78DC-56589F3AD9B9}"/>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a:extLst>
              <a:ext uri="{FF2B5EF4-FFF2-40B4-BE49-F238E27FC236}">
                <a16:creationId xmlns:a16="http://schemas.microsoft.com/office/drawing/2014/main" id="{0165C1D5-FD1C-C464-029C-116C7FBB7094}"/>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AC97FFE4-68B4-88CB-DE50-62C02A67BDC3}"/>
              </a:ext>
            </a:extLst>
          </p:cNvPr>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06CE6445-FB58-F862-1B9F-237D90152FE0}"/>
              </a:ext>
            </a:extLst>
          </p:cNvPr>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28553CBE-37AC-CF75-E021-B6F1244FF383}"/>
              </a:ext>
            </a:extLst>
          </p:cNvPr>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948EC084-1FB8-5B73-E5E5-56BAA1186741}"/>
              </a:ext>
            </a:extLst>
          </p:cNvPr>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040C971D-F383-BDEE-7BAF-9C44A774D140}"/>
              </a:ext>
            </a:extLst>
          </p:cNvPr>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1" name="Rectangle 10">
            <a:extLst>
              <a:ext uri="{FF2B5EF4-FFF2-40B4-BE49-F238E27FC236}">
                <a16:creationId xmlns:a16="http://schemas.microsoft.com/office/drawing/2014/main" id="{46152D5E-2761-6C54-0A24-C1210BDAB89D}"/>
              </a:ext>
            </a:extLst>
          </p:cNvPr>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
        <p:nvSpPr>
          <p:cNvPr id="12" name="Date Placeholder 3">
            <a:extLst>
              <a:ext uri="{FF2B5EF4-FFF2-40B4-BE49-F238E27FC236}">
                <a16:creationId xmlns:a16="http://schemas.microsoft.com/office/drawing/2014/main" id="{B2B57AB3-E4B2-FC43-FC70-14FC3E241EA4}"/>
              </a:ext>
            </a:extLst>
          </p:cNvPr>
          <p:cNvSpPr>
            <a:spLocks noGrp="1"/>
          </p:cNvSpPr>
          <p:nvPr>
            <p:ph type="dt" sz="half" idx="10"/>
          </p:nvPr>
        </p:nvSpPr>
        <p:spPr/>
        <p:txBody>
          <a:bodyPr/>
          <a:lstStyle>
            <a:lvl1pPr>
              <a:defRPr/>
            </a:lvl1pPr>
          </a:lstStyle>
          <a:p>
            <a:pPr>
              <a:defRPr/>
            </a:pPr>
            <a:fld id="{CD41F0DE-B52A-1646-9D4C-204AD81B6273}" type="datetimeFigureOut">
              <a:rPr lang="en-US"/>
              <a:pPr>
                <a:defRPr/>
              </a:pPr>
              <a:t>4/2/23</a:t>
            </a:fld>
            <a:endParaRPr lang="en-US"/>
          </a:p>
        </p:txBody>
      </p:sp>
      <p:sp>
        <p:nvSpPr>
          <p:cNvPr id="13" name="Footer Placeholder 4">
            <a:extLst>
              <a:ext uri="{FF2B5EF4-FFF2-40B4-BE49-F238E27FC236}">
                <a16:creationId xmlns:a16="http://schemas.microsoft.com/office/drawing/2014/main" id="{4AE929B4-34D1-3FC5-6F6D-0C81F6DB5D4F}"/>
              </a:ext>
            </a:extLst>
          </p:cNvPr>
          <p:cNvSpPr>
            <a:spLocks noGrp="1"/>
          </p:cNvSpPr>
          <p:nvPr>
            <p:ph type="ftr" sz="quarter" idx="11"/>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25226119-5E3C-76A7-4101-F2BE1F4B945B}"/>
              </a:ext>
            </a:extLst>
          </p:cNvPr>
          <p:cNvSpPr>
            <a:spLocks noGrp="1"/>
          </p:cNvSpPr>
          <p:nvPr>
            <p:ph type="sldNum" sz="quarter" idx="12"/>
          </p:nvPr>
        </p:nvSpPr>
        <p:spPr>
          <a:xfrm>
            <a:off x="7786688" y="4625975"/>
            <a:ext cx="762000" cy="457200"/>
          </a:xfrm>
        </p:spPr>
        <p:txBody>
          <a:bodyPr/>
          <a:lstStyle>
            <a:lvl1pPr algn="ctr">
              <a:defRPr sz="2800">
                <a:solidFill>
                  <a:srgbClr val="47534C"/>
                </a:solidFill>
              </a:defRPr>
            </a:lvl1pPr>
          </a:lstStyle>
          <a:p>
            <a:fld id="{2AEB276B-DB23-994E-B9D5-B5EE6CAD26E8}" type="slidenum">
              <a:rPr lang="en-US" altLang="en-US"/>
              <a:pPr/>
              <a:t>‹#›</a:t>
            </a:fld>
            <a:endParaRPr lang="en-US" altLang="en-US"/>
          </a:p>
        </p:txBody>
      </p:sp>
    </p:spTree>
    <p:extLst>
      <p:ext uri="{BB962C8B-B14F-4D97-AF65-F5344CB8AC3E}">
        <p14:creationId xmlns:p14="http://schemas.microsoft.com/office/powerpoint/2010/main" val="146668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687DE2-47C0-8AA9-C98C-10B58025F122}"/>
              </a:ext>
            </a:extLst>
          </p:cNvPr>
          <p:cNvSpPr>
            <a:spLocks noGrp="1"/>
          </p:cNvSpPr>
          <p:nvPr>
            <p:ph type="dt" sz="half" idx="10"/>
          </p:nvPr>
        </p:nvSpPr>
        <p:spPr/>
        <p:txBody>
          <a:bodyPr/>
          <a:lstStyle>
            <a:lvl1pPr>
              <a:defRPr/>
            </a:lvl1pPr>
          </a:lstStyle>
          <a:p>
            <a:pPr>
              <a:defRPr/>
            </a:pPr>
            <a:fld id="{20D75A71-BB31-E24C-8F9F-34ADEF7A1F79}" type="datetimeFigureOut">
              <a:rPr lang="en-US"/>
              <a:pPr>
                <a:defRPr/>
              </a:pPr>
              <a:t>4/2/23</a:t>
            </a:fld>
            <a:endParaRPr lang="en-US"/>
          </a:p>
        </p:txBody>
      </p:sp>
      <p:sp>
        <p:nvSpPr>
          <p:cNvPr id="5" name="Footer Placeholder 4">
            <a:extLst>
              <a:ext uri="{FF2B5EF4-FFF2-40B4-BE49-F238E27FC236}">
                <a16:creationId xmlns:a16="http://schemas.microsoft.com/office/drawing/2014/main" id="{15E66558-0979-F4CA-7424-A6FEEDD70C5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246502C-7F5B-52B1-461A-C550ADE9BA34}"/>
              </a:ext>
            </a:extLst>
          </p:cNvPr>
          <p:cNvSpPr>
            <a:spLocks noGrp="1"/>
          </p:cNvSpPr>
          <p:nvPr>
            <p:ph type="sldNum" sz="quarter" idx="12"/>
          </p:nvPr>
        </p:nvSpPr>
        <p:spPr/>
        <p:txBody>
          <a:bodyPr/>
          <a:lstStyle>
            <a:lvl1pPr>
              <a:defRPr/>
            </a:lvl1pPr>
          </a:lstStyle>
          <a:p>
            <a:fld id="{01EF56D3-F02F-5443-8387-3EE434A71D3B}" type="slidenum">
              <a:rPr lang="en-US" altLang="en-US"/>
              <a:pPr/>
              <a:t>‹#›</a:t>
            </a:fld>
            <a:endParaRPr lang="en-US" altLang="en-US"/>
          </a:p>
        </p:txBody>
      </p:sp>
    </p:spTree>
    <p:extLst>
      <p:ext uri="{BB962C8B-B14F-4D97-AF65-F5344CB8AC3E}">
        <p14:creationId xmlns:p14="http://schemas.microsoft.com/office/powerpoint/2010/main" val="303958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D47765-3F39-CC78-3CA7-23DC1B54D11B}"/>
              </a:ext>
            </a:extLst>
          </p:cNvPr>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57584BD2-EE28-A978-C060-DFED334383AC}"/>
              </a:ext>
            </a:extLst>
          </p:cNvPr>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C6C0553B-D250-BB54-B9FA-722F78C54787}"/>
              </a:ext>
            </a:extLst>
          </p:cNvPr>
          <p:cNvSpPr>
            <a:spLocks noGrp="1"/>
          </p:cNvSpPr>
          <p:nvPr>
            <p:ph type="dt" sz="half" idx="10"/>
          </p:nvPr>
        </p:nvSpPr>
        <p:spPr/>
        <p:txBody>
          <a:bodyPr/>
          <a:lstStyle>
            <a:lvl1pPr>
              <a:defRPr/>
            </a:lvl1pPr>
          </a:lstStyle>
          <a:p>
            <a:pPr>
              <a:defRPr/>
            </a:pPr>
            <a:fld id="{696985B4-BE78-8649-A696-56F9C4D5453C}" type="datetimeFigureOut">
              <a:rPr lang="en-US"/>
              <a:pPr>
                <a:defRPr/>
              </a:pPr>
              <a:t>4/2/23</a:t>
            </a:fld>
            <a:endParaRPr lang="en-US"/>
          </a:p>
        </p:txBody>
      </p:sp>
      <p:sp>
        <p:nvSpPr>
          <p:cNvPr id="7" name="Footer Placeholder 4">
            <a:extLst>
              <a:ext uri="{FF2B5EF4-FFF2-40B4-BE49-F238E27FC236}">
                <a16:creationId xmlns:a16="http://schemas.microsoft.com/office/drawing/2014/main" id="{F34CFE44-BB84-10E5-C196-D7A11718C19A}"/>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3CC70D23-8F9F-5B9C-EF49-AB680DF7E2C5}"/>
              </a:ext>
            </a:extLst>
          </p:cNvPr>
          <p:cNvSpPr>
            <a:spLocks noGrp="1"/>
          </p:cNvSpPr>
          <p:nvPr>
            <p:ph type="sldNum" sz="quarter" idx="12"/>
          </p:nvPr>
        </p:nvSpPr>
        <p:spPr/>
        <p:txBody>
          <a:bodyPr/>
          <a:lstStyle>
            <a:lvl1pPr>
              <a:defRPr/>
            </a:lvl1pPr>
          </a:lstStyle>
          <a:p>
            <a:fld id="{C194FF2B-0F49-3A4F-BCFE-EE3878736F0D}" type="slidenum">
              <a:rPr lang="en-US" altLang="en-US"/>
              <a:pPr/>
              <a:t>‹#›</a:t>
            </a:fld>
            <a:endParaRPr lang="en-US" altLang="en-US"/>
          </a:p>
        </p:txBody>
      </p:sp>
    </p:spTree>
    <p:extLst>
      <p:ext uri="{BB962C8B-B14F-4D97-AF65-F5344CB8AC3E}">
        <p14:creationId xmlns:p14="http://schemas.microsoft.com/office/powerpoint/2010/main" val="282575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34852-0FE6-E856-BCEF-3B7343CA9D37}"/>
              </a:ext>
            </a:extLst>
          </p:cNvPr>
          <p:cNvSpPr>
            <a:spLocks noGrp="1"/>
          </p:cNvSpPr>
          <p:nvPr>
            <p:ph type="dt" sz="half" idx="10"/>
          </p:nvPr>
        </p:nvSpPr>
        <p:spPr/>
        <p:txBody>
          <a:bodyPr/>
          <a:lstStyle>
            <a:lvl1pPr>
              <a:defRPr/>
            </a:lvl1pPr>
          </a:lstStyle>
          <a:p>
            <a:pPr>
              <a:defRPr/>
            </a:pPr>
            <a:fld id="{E3383796-2A83-514B-827B-F8A32398DFCD}" type="datetimeFigureOut">
              <a:rPr lang="en-US"/>
              <a:pPr>
                <a:defRPr/>
              </a:pPr>
              <a:t>4/2/23</a:t>
            </a:fld>
            <a:endParaRPr lang="en-US"/>
          </a:p>
        </p:txBody>
      </p:sp>
      <p:sp>
        <p:nvSpPr>
          <p:cNvPr id="5" name="Footer Placeholder 4">
            <a:extLst>
              <a:ext uri="{FF2B5EF4-FFF2-40B4-BE49-F238E27FC236}">
                <a16:creationId xmlns:a16="http://schemas.microsoft.com/office/drawing/2014/main" id="{B74F7E64-805C-AADB-81CC-C8313A0D95D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8A9722F-32BD-BA0D-3391-E414424B9B77}"/>
              </a:ext>
            </a:extLst>
          </p:cNvPr>
          <p:cNvSpPr>
            <a:spLocks noGrp="1"/>
          </p:cNvSpPr>
          <p:nvPr>
            <p:ph type="sldNum" sz="quarter" idx="12"/>
          </p:nvPr>
        </p:nvSpPr>
        <p:spPr/>
        <p:txBody>
          <a:bodyPr/>
          <a:lstStyle>
            <a:lvl1pPr>
              <a:defRPr/>
            </a:lvl1pPr>
          </a:lstStyle>
          <a:p>
            <a:fld id="{94847637-C771-154A-BEC8-9C6969651429}" type="slidenum">
              <a:rPr lang="en-US" altLang="en-US"/>
              <a:pPr/>
              <a:t>‹#›</a:t>
            </a:fld>
            <a:endParaRPr lang="en-US" altLang="en-US"/>
          </a:p>
        </p:txBody>
      </p:sp>
    </p:spTree>
    <p:extLst>
      <p:ext uri="{BB962C8B-B14F-4D97-AF65-F5344CB8AC3E}">
        <p14:creationId xmlns:p14="http://schemas.microsoft.com/office/powerpoint/2010/main" val="624390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F697905-8DF8-A9EF-E96B-A01E3A7E792B}"/>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a:extLst>
              <a:ext uri="{FF2B5EF4-FFF2-40B4-BE49-F238E27FC236}">
                <a16:creationId xmlns:a16="http://schemas.microsoft.com/office/drawing/2014/main" id="{DC813830-F048-B56F-8872-040C2E346B96}"/>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80DD5F38-6000-D804-19BF-99B52F364FF4}"/>
              </a:ext>
            </a:extLst>
          </p:cNvPr>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A27BF9F3-5BEC-A8A1-2C73-804AD2CA58CE}"/>
              </a:ext>
            </a:extLst>
          </p:cNvPr>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97C306F6-550B-C1B5-39D7-67434D97EA4C}"/>
              </a:ext>
            </a:extLst>
          </p:cNvPr>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D4A4A702-AFB0-70E6-D076-55EF055CA7E4}"/>
              </a:ext>
            </a:extLst>
          </p:cNvPr>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Date Placeholder 3">
            <a:extLst>
              <a:ext uri="{FF2B5EF4-FFF2-40B4-BE49-F238E27FC236}">
                <a16:creationId xmlns:a16="http://schemas.microsoft.com/office/drawing/2014/main" id="{7DAFBD84-C043-B717-9F47-A2C36662E979}"/>
              </a:ext>
            </a:extLst>
          </p:cNvPr>
          <p:cNvSpPr>
            <a:spLocks noGrp="1"/>
          </p:cNvSpPr>
          <p:nvPr>
            <p:ph type="dt" sz="half" idx="10"/>
          </p:nvPr>
        </p:nvSpPr>
        <p:spPr/>
        <p:txBody>
          <a:bodyPr/>
          <a:lstStyle>
            <a:lvl1pPr>
              <a:defRPr/>
            </a:lvl1pPr>
          </a:lstStyle>
          <a:p>
            <a:pPr>
              <a:defRPr/>
            </a:pPr>
            <a:fld id="{031C7A03-8C8E-B342-8E56-148FFB1E9847}" type="datetimeFigureOut">
              <a:rPr lang="en-US"/>
              <a:pPr>
                <a:defRPr/>
              </a:pPr>
              <a:t>4/2/23</a:t>
            </a:fld>
            <a:endParaRPr lang="en-US"/>
          </a:p>
        </p:txBody>
      </p:sp>
      <p:sp>
        <p:nvSpPr>
          <p:cNvPr id="11" name="Footer Placeholder 4">
            <a:extLst>
              <a:ext uri="{FF2B5EF4-FFF2-40B4-BE49-F238E27FC236}">
                <a16:creationId xmlns:a16="http://schemas.microsoft.com/office/drawing/2014/main" id="{A8366A94-89D7-C0CC-2957-9D856A4B6024}"/>
              </a:ext>
            </a:extLst>
          </p:cNvPr>
          <p:cNvSpPr>
            <a:spLocks noGrp="1"/>
          </p:cNvSpPr>
          <p:nvPr>
            <p:ph type="ftr" sz="quarter" idx="11"/>
          </p:nvPr>
        </p:nvSpPr>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64D300AD-2F37-6130-1AC4-AF66D66B439D}"/>
              </a:ext>
            </a:extLst>
          </p:cNvPr>
          <p:cNvSpPr>
            <a:spLocks noGrp="1"/>
          </p:cNvSpPr>
          <p:nvPr>
            <p:ph type="sldNum" sz="quarter" idx="12"/>
          </p:nvPr>
        </p:nvSpPr>
        <p:spPr/>
        <p:txBody>
          <a:bodyPr/>
          <a:lstStyle>
            <a:lvl1pPr>
              <a:defRPr/>
            </a:lvl1pPr>
          </a:lstStyle>
          <a:p>
            <a:fld id="{232454FF-FFF8-8B4E-B348-C8F08C20BCD0}" type="slidenum">
              <a:rPr lang="en-US" altLang="en-US"/>
              <a:pPr/>
              <a:t>‹#›</a:t>
            </a:fld>
            <a:endParaRPr lang="en-US" altLang="en-US"/>
          </a:p>
        </p:txBody>
      </p:sp>
    </p:spTree>
    <p:extLst>
      <p:ext uri="{BB962C8B-B14F-4D97-AF65-F5344CB8AC3E}">
        <p14:creationId xmlns:p14="http://schemas.microsoft.com/office/powerpoint/2010/main" val="390402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22CB4CE-AE0E-0D1B-0858-265F82F4BCE8}"/>
              </a:ext>
            </a:extLst>
          </p:cNvPr>
          <p:cNvSpPr>
            <a:spLocks noGrp="1"/>
          </p:cNvSpPr>
          <p:nvPr>
            <p:ph type="dt" sz="half" idx="10"/>
          </p:nvPr>
        </p:nvSpPr>
        <p:spPr/>
        <p:txBody>
          <a:bodyPr/>
          <a:lstStyle>
            <a:lvl1pPr>
              <a:defRPr/>
            </a:lvl1pPr>
          </a:lstStyle>
          <a:p>
            <a:pPr>
              <a:defRPr/>
            </a:pPr>
            <a:fld id="{191EA202-BF27-964A-93AA-49F4C526B828}" type="datetimeFigureOut">
              <a:rPr lang="en-US"/>
              <a:pPr>
                <a:defRPr/>
              </a:pPr>
              <a:t>4/2/23</a:t>
            </a:fld>
            <a:endParaRPr lang="en-US"/>
          </a:p>
        </p:txBody>
      </p:sp>
      <p:sp>
        <p:nvSpPr>
          <p:cNvPr id="6" name="Footer Placeholder 4">
            <a:extLst>
              <a:ext uri="{FF2B5EF4-FFF2-40B4-BE49-F238E27FC236}">
                <a16:creationId xmlns:a16="http://schemas.microsoft.com/office/drawing/2014/main" id="{BD1908AD-66B6-817D-3E66-5B9C9F86229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41FAE14-FC76-3490-309E-68E0B80692F0}"/>
              </a:ext>
            </a:extLst>
          </p:cNvPr>
          <p:cNvSpPr>
            <a:spLocks noGrp="1"/>
          </p:cNvSpPr>
          <p:nvPr>
            <p:ph type="sldNum" sz="quarter" idx="12"/>
          </p:nvPr>
        </p:nvSpPr>
        <p:spPr/>
        <p:txBody>
          <a:bodyPr/>
          <a:lstStyle>
            <a:lvl1pPr>
              <a:defRPr/>
            </a:lvl1pPr>
          </a:lstStyle>
          <a:p>
            <a:fld id="{3FF555B8-0977-4D41-B3EB-4728E6CFEA2F}" type="slidenum">
              <a:rPr lang="en-US" altLang="en-US"/>
              <a:pPr/>
              <a:t>‹#›</a:t>
            </a:fld>
            <a:endParaRPr lang="en-US" altLang="en-US"/>
          </a:p>
        </p:txBody>
      </p:sp>
    </p:spTree>
    <p:extLst>
      <p:ext uri="{BB962C8B-B14F-4D97-AF65-F5344CB8AC3E}">
        <p14:creationId xmlns:p14="http://schemas.microsoft.com/office/powerpoint/2010/main" val="355536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93D2E9A-402D-B06E-17FE-B91FBDF9A96B}"/>
              </a:ext>
            </a:extLst>
          </p:cNvPr>
          <p:cNvSpPr>
            <a:spLocks noGrp="1"/>
          </p:cNvSpPr>
          <p:nvPr>
            <p:ph type="dt" sz="half" idx="10"/>
          </p:nvPr>
        </p:nvSpPr>
        <p:spPr/>
        <p:txBody>
          <a:bodyPr/>
          <a:lstStyle>
            <a:lvl1pPr>
              <a:defRPr/>
            </a:lvl1pPr>
          </a:lstStyle>
          <a:p>
            <a:pPr>
              <a:defRPr/>
            </a:pPr>
            <a:fld id="{E335B401-0E1E-C14E-8C14-F8926685EEA9}" type="datetimeFigureOut">
              <a:rPr lang="en-US"/>
              <a:pPr>
                <a:defRPr/>
              </a:pPr>
              <a:t>4/2/23</a:t>
            </a:fld>
            <a:endParaRPr lang="en-US"/>
          </a:p>
        </p:txBody>
      </p:sp>
      <p:sp>
        <p:nvSpPr>
          <p:cNvPr id="8" name="Footer Placeholder 4">
            <a:extLst>
              <a:ext uri="{FF2B5EF4-FFF2-40B4-BE49-F238E27FC236}">
                <a16:creationId xmlns:a16="http://schemas.microsoft.com/office/drawing/2014/main" id="{704A1FED-B751-67ED-E0DA-991730738BD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EEB87C2-4602-A91F-A9A2-DF685DBB8776}"/>
              </a:ext>
            </a:extLst>
          </p:cNvPr>
          <p:cNvSpPr>
            <a:spLocks noGrp="1"/>
          </p:cNvSpPr>
          <p:nvPr>
            <p:ph type="sldNum" sz="quarter" idx="12"/>
          </p:nvPr>
        </p:nvSpPr>
        <p:spPr/>
        <p:txBody>
          <a:bodyPr/>
          <a:lstStyle>
            <a:lvl1pPr>
              <a:defRPr/>
            </a:lvl1pPr>
          </a:lstStyle>
          <a:p>
            <a:fld id="{4C57C662-AE4A-834D-B3AE-CD83A8E66F01}" type="slidenum">
              <a:rPr lang="en-US" altLang="en-US"/>
              <a:pPr/>
              <a:t>‹#›</a:t>
            </a:fld>
            <a:endParaRPr lang="en-US" altLang="en-US"/>
          </a:p>
        </p:txBody>
      </p:sp>
    </p:spTree>
    <p:extLst>
      <p:ext uri="{BB962C8B-B14F-4D97-AF65-F5344CB8AC3E}">
        <p14:creationId xmlns:p14="http://schemas.microsoft.com/office/powerpoint/2010/main" val="213897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5FC5C46-86D6-CD20-20A6-7A06A78F3FEA}"/>
              </a:ext>
            </a:extLst>
          </p:cNvPr>
          <p:cNvSpPr>
            <a:spLocks noGrp="1"/>
          </p:cNvSpPr>
          <p:nvPr>
            <p:ph type="dt" sz="half" idx="10"/>
          </p:nvPr>
        </p:nvSpPr>
        <p:spPr/>
        <p:txBody>
          <a:bodyPr/>
          <a:lstStyle>
            <a:lvl1pPr>
              <a:defRPr/>
            </a:lvl1pPr>
          </a:lstStyle>
          <a:p>
            <a:pPr>
              <a:defRPr/>
            </a:pPr>
            <a:fld id="{EC7BD08C-369D-2045-B0D0-EF285A571551}" type="datetimeFigureOut">
              <a:rPr lang="en-US"/>
              <a:pPr>
                <a:defRPr/>
              </a:pPr>
              <a:t>4/2/23</a:t>
            </a:fld>
            <a:endParaRPr lang="en-US"/>
          </a:p>
        </p:txBody>
      </p:sp>
      <p:sp>
        <p:nvSpPr>
          <p:cNvPr id="4" name="Footer Placeholder 4">
            <a:extLst>
              <a:ext uri="{FF2B5EF4-FFF2-40B4-BE49-F238E27FC236}">
                <a16:creationId xmlns:a16="http://schemas.microsoft.com/office/drawing/2014/main" id="{F04BCFB4-69FD-3DCF-D2C4-2D12311DDD2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AB20BBA-AD14-A027-60D8-3D38D98E93C8}"/>
              </a:ext>
            </a:extLst>
          </p:cNvPr>
          <p:cNvSpPr>
            <a:spLocks noGrp="1"/>
          </p:cNvSpPr>
          <p:nvPr>
            <p:ph type="sldNum" sz="quarter" idx="12"/>
          </p:nvPr>
        </p:nvSpPr>
        <p:spPr/>
        <p:txBody>
          <a:bodyPr/>
          <a:lstStyle>
            <a:lvl1pPr>
              <a:defRPr/>
            </a:lvl1pPr>
          </a:lstStyle>
          <a:p>
            <a:fld id="{433C913E-D4EA-074B-AD73-198EDD8A8968}" type="slidenum">
              <a:rPr lang="en-US" altLang="en-US"/>
              <a:pPr/>
              <a:t>‹#›</a:t>
            </a:fld>
            <a:endParaRPr lang="en-US" altLang="en-US"/>
          </a:p>
        </p:txBody>
      </p:sp>
    </p:spTree>
    <p:extLst>
      <p:ext uri="{BB962C8B-B14F-4D97-AF65-F5344CB8AC3E}">
        <p14:creationId xmlns:p14="http://schemas.microsoft.com/office/powerpoint/2010/main" val="19052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C4A779-3C2F-8E85-03D4-5B0E80B8785B}"/>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3" name="Rounded Rectangle 2">
            <a:extLst>
              <a:ext uri="{FF2B5EF4-FFF2-40B4-BE49-F238E27FC236}">
                <a16:creationId xmlns:a16="http://schemas.microsoft.com/office/drawing/2014/main" id="{C46AB844-5292-40E4-430F-59126B206CFC}"/>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1">
            <a:extLst>
              <a:ext uri="{FF2B5EF4-FFF2-40B4-BE49-F238E27FC236}">
                <a16:creationId xmlns:a16="http://schemas.microsoft.com/office/drawing/2014/main" id="{9B3C1374-F609-8237-89CE-6CB5B2610956}"/>
              </a:ext>
            </a:extLst>
          </p:cNvPr>
          <p:cNvSpPr>
            <a:spLocks noGrp="1"/>
          </p:cNvSpPr>
          <p:nvPr>
            <p:ph type="dt" sz="half" idx="10"/>
          </p:nvPr>
        </p:nvSpPr>
        <p:spPr/>
        <p:txBody>
          <a:bodyPr/>
          <a:lstStyle>
            <a:lvl1pPr>
              <a:defRPr/>
            </a:lvl1pPr>
          </a:lstStyle>
          <a:p>
            <a:pPr>
              <a:defRPr/>
            </a:pPr>
            <a:fld id="{491DB815-2512-6F47-815B-BFC7C5A5D7E8}" type="datetimeFigureOut">
              <a:rPr lang="en-US"/>
              <a:pPr>
                <a:defRPr/>
              </a:pPr>
              <a:t>4/2/23</a:t>
            </a:fld>
            <a:endParaRPr lang="en-US"/>
          </a:p>
        </p:txBody>
      </p:sp>
      <p:sp>
        <p:nvSpPr>
          <p:cNvPr id="5" name="Footer Placeholder 2">
            <a:extLst>
              <a:ext uri="{FF2B5EF4-FFF2-40B4-BE49-F238E27FC236}">
                <a16:creationId xmlns:a16="http://schemas.microsoft.com/office/drawing/2014/main" id="{416CF636-D182-4AB9-1DA0-53377A1E91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B768D3A4-9BF7-B0DF-73DC-55C1D8AF385C}"/>
              </a:ext>
            </a:extLst>
          </p:cNvPr>
          <p:cNvSpPr>
            <a:spLocks noGrp="1"/>
          </p:cNvSpPr>
          <p:nvPr>
            <p:ph type="sldNum" sz="quarter" idx="12"/>
          </p:nvPr>
        </p:nvSpPr>
        <p:spPr/>
        <p:txBody>
          <a:bodyPr/>
          <a:lstStyle>
            <a:lvl1pPr>
              <a:defRPr/>
            </a:lvl1pPr>
          </a:lstStyle>
          <a:p>
            <a:fld id="{0783FA98-7D4B-264D-953F-D9554DE682D4}" type="slidenum">
              <a:rPr lang="en-US" altLang="en-US"/>
              <a:pPr/>
              <a:t>‹#›</a:t>
            </a:fld>
            <a:endParaRPr lang="en-US" altLang="en-US"/>
          </a:p>
        </p:txBody>
      </p:sp>
    </p:spTree>
    <p:extLst>
      <p:ext uri="{BB962C8B-B14F-4D97-AF65-F5344CB8AC3E}">
        <p14:creationId xmlns:p14="http://schemas.microsoft.com/office/powerpoint/2010/main" val="245623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5590245-E18D-3D78-8FC7-ABDEDB0906A3}"/>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5">
            <a:extLst>
              <a:ext uri="{FF2B5EF4-FFF2-40B4-BE49-F238E27FC236}">
                <a16:creationId xmlns:a16="http://schemas.microsoft.com/office/drawing/2014/main" id="{1FFFEED4-A53D-3572-658C-611AC0E6FEFB}"/>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B35D4E1F-AF85-2B92-FB7C-97EFD244B9A3}"/>
              </a:ext>
            </a:extLst>
          </p:cNvPr>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634DA76B-8073-6E1A-D8F1-8DDE20A0FEF8}"/>
              </a:ext>
            </a:extLst>
          </p:cNvPr>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a:t>Click to edit Master title style</a:t>
            </a:r>
            <a:endParaRPr lang="en-US" dirty="0"/>
          </a:p>
        </p:txBody>
      </p:sp>
      <p:sp>
        <p:nvSpPr>
          <p:cNvPr id="9" name="Date Placeholder 4">
            <a:extLst>
              <a:ext uri="{FF2B5EF4-FFF2-40B4-BE49-F238E27FC236}">
                <a16:creationId xmlns:a16="http://schemas.microsoft.com/office/drawing/2014/main" id="{B49D2489-6136-2D07-DB70-383E331BF1C1}"/>
              </a:ext>
            </a:extLst>
          </p:cNvPr>
          <p:cNvSpPr>
            <a:spLocks noGrp="1"/>
          </p:cNvSpPr>
          <p:nvPr>
            <p:ph type="dt" sz="half" idx="10"/>
          </p:nvPr>
        </p:nvSpPr>
        <p:spPr/>
        <p:txBody>
          <a:bodyPr/>
          <a:lstStyle>
            <a:lvl1pPr>
              <a:defRPr/>
            </a:lvl1pPr>
          </a:lstStyle>
          <a:p>
            <a:pPr>
              <a:defRPr/>
            </a:pPr>
            <a:fld id="{D2FACBFF-34E4-224E-B89D-56F637808773}" type="datetimeFigureOut">
              <a:rPr lang="en-US"/>
              <a:pPr>
                <a:defRPr/>
              </a:pPr>
              <a:t>4/2/23</a:t>
            </a:fld>
            <a:endParaRPr lang="en-US"/>
          </a:p>
        </p:txBody>
      </p:sp>
      <p:sp>
        <p:nvSpPr>
          <p:cNvPr id="10" name="Footer Placeholder 5">
            <a:extLst>
              <a:ext uri="{FF2B5EF4-FFF2-40B4-BE49-F238E27FC236}">
                <a16:creationId xmlns:a16="http://schemas.microsoft.com/office/drawing/2014/main" id="{1BD2AAAA-E72A-5132-2A00-9FBC72279FF0}"/>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0F672CA7-497C-4326-2DF1-7D88422ABEF7}"/>
              </a:ext>
            </a:extLst>
          </p:cNvPr>
          <p:cNvSpPr>
            <a:spLocks noGrp="1"/>
          </p:cNvSpPr>
          <p:nvPr>
            <p:ph type="sldNum" sz="quarter" idx="12"/>
          </p:nvPr>
        </p:nvSpPr>
        <p:spPr/>
        <p:txBody>
          <a:bodyPr/>
          <a:lstStyle>
            <a:lvl1pPr>
              <a:defRPr/>
            </a:lvl1pPr>
          </a:lstStyle>
          <a:p>
            <a:fld id="{87A3A29F-E19B-7F43-A94C-7718840F4E01}" type="slidenum">
              <a:rPr lang="en-US" altLang="en-US"/>
              <a:pPr/>
              <a:t>‹#›</a:t>
            </a:fld>
            <a:endParaRPr lang="en-US" altLang="en-US"/>
          </a:p>
        </p:txBody>
      </p:sp>
    </p:spTree>
    <p:extLst>
      <p:ext uri="{BB962C8B-B14F-4D97-AF65-F5344CB8AC3E}">
        <p14:creationId xmlns:p14="http://schemas.microsoft.com/office/powerpoint/2010/main" val="1995118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2D6F988-9F67-D9A7-99AF-C489A1155DCD}"/>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5">
            <a:extLst>
              <a:ext uri="{FF2B5EF4-FFF2-40B4-BE49-F238E27FC236}">
                <a16:creationId xmlns:a16="http://schemas.microsoft.com/office/drawing/2014/main" id="{B0039FBC-5577-7844-A474-292E84AC6C09}"/>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0596087B-28CF-B341-396D-1141C8A8AD6E}"/>
              </a:ext>
            </a:extLst>
          </p:cNvPr>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2C4B3B53-11D5-212E-C109-A674D85B3D9A}"/>
              </a:ext>
            </a:extLst>
          </p:cNvPr>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CC6A6C1A-257D-6441-7E8F-ECDEE4320FC0}"/>
              </a:ext>
            </a:extLst>
          </p:cNvPr>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E5676DA4-CA8C-705E-2C0F-24B70F426BCD}"/>
              </a:ext>
            </a:extLst>
          </p:cNvPr>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a:t>Click to edit Master title style</a:t>
            </a:r>
            <a:endParaRPr lang="en-US" dirty="0"/>
          </a:p>
        </p:txBody>
      </p:sp>
      <p:sp>
        <p:nvSpPr>
          <p:cNvPr id="11" name="Date Placeholder 4">
            <a:extLst>
              <a:ext uri="{FF2B5EF4-FFF2-40B4-BE49-F238E27FC236}">
                <a16:creationId xmlns:a16="http://schemas.microsoft.com/office/drawing/2014/main" id="{84EA9368-7F8A-5AB9-F227-567D1299EBDF}"/>
              </a:ext>
            </a:extLst>
          </p:cNvPr>
          <p:cNvSpPr>
            <a:spLocks noGrp="1"/>
          </p:cNvSpPr>
          <p:nvPr>
            <p:ph type="dt" sz="half" idx="10"/>
          </p:nvPr>
        </p:nvSpPr>
        <p:spPr/>
        <p:txBody>
          <a:bodyPr/>
          <a:lstStyle>
            <a:lvl1pPr>
              <a:defRPr/>
            </a:lvl1pPr>
          </a:lstStyle>
          <a:p>
            <a:pPr>
              <a:defRPr/>
            </a:pPr>
            <a:fld id="{D5508D0E-2B1F-6F40-884A-0FCE67A37C44}" type="datetimeFigureOut">
              <a:rPr lang="en-US"/>
              <a:pPr>
                <a:defRPr/>
              </a:pPr>
              <a:t>4/2/23</a:t>
            </a:fld>
            <a:endParaRPr lang="en-US"/>
          </a:p>
        </p:txBody>
      </p:sp>
      <p:sp>
        <p:nvSpPr>
          <p:cNvPr id="12" name="Slide Number Placeholder 6">
            <a:extLst>
              <a:ext uri="{FF2B5EF4-FFF2-40B4-BE49-F238E27FC236}">
                <a16:creationId xmlns:a16="http://schemas.microsoft.com/office/drawing/2014/main" id="{4267E83C-F835-443C-DBB0-4DB94962D7CC}"/>
              </a:ext>
            </a:extLst>
          </p:cNvPr>
          <p:cNvSpPr>
            <a:spLocks noGrp="1"/>
          </p:cNvSpPr>
          <p:nvPr>
            <p:ph type="sldNum" sz="quarter" idx="11"/>
          </p:nvPr>
        </p:nvSpPr>
        <p:spPr/>
        <p:txBody>
          <a:bodyPr/>
          <a:lstStyle>
            <a:lvl1pPr>
              <a:defRPr/>
            </a:lvl1pPr>
          </a:lstStyle>
          <a:p>
            <a:fld id="{217E0041-FA43-F04D-8AC7-E8A7C54C3D13}" type="slidenum">
              <a:rPr lang="en-US" altLang="en-US"/>
              <a:pPr/>
              <a:t>‹#›</a:t>
            </a:fld>
            <a:endParaRPr lang="en-US" altLang="en-US"/>
          </a:p>
        </p:txBody>
      </p:sp>
      <p:sp>
        <p:nvSpPr>
          <p:cNvPr id="13" name="Footer Placeholder 5">
            <a:extLst>
              <a:ext uri="{FF2B5EF4-FFF2-40B4-BE49-F238E27FC236}">
                <a16:creationId xmlns:a16="http://schemas.microsoft.com/office/drawing/2014/main" id="{6E79BE22-5170-CB19-500A-47BCE3F4DCF1}"/>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946580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6F588DF-812E-487B-A275-7DD11B25735C}"/>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7" name="Rounded Rectangle 6">
            <a:extLst>
              <a:ext uri="{FF2B5EF4-FFF2-40B4-BE49-F238E27FC236}">
                <a16:creationId xmlns:a16="http://schemas.microsoft.com/office/drawing/2014/main" id="{22F3514E-A0A7-4573-88CA-28B7F7F3652A}"/>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8" name="Text Placeholder 2">
            <a:extLst>
              <a:ext uri="{FF2B5EF4-FFF2-40B4-BE49-F238E27FC236}">
                <a16:creationId xmlns:a16="http://schemas.microsoft.com/office/drawing/2014/main" id="{0552B248-D834-E91A-DCFD-F4A227C0976F}"/>
              </a:ext>
            </a:extLst>
          </p:cNvPr>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3E3913-8878-489C-82D0-80E90E34DD7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2"/>
                </a:solidFill>
                <a:latin typeface="Arial" charset="0"/>
                <a:cs typeface="Arial" charset="0"/>
              </a:defRPr>
            </a:lvl1pPr>
          </a:lstStyle>
          <a:p>
            <a:pPr>
              <a:defRPr/>
            </a:pPr>
            <a:fld id="{EB585804-4DAA-734F-87DA-2FC5F225333F}" type="datetimeFigureOut">
              <a:rPr lang="en-US"/>
              <a:pPr>
                <a:defRPr/>
              </a:pPr>
              <a:t>4/2/23</a:t>
            </a:fld>
            <a:endParaRPr lang="en-US"/>
          </a:p>
        </p:txBody>
      </p:sp>
      <p:sp>
        <p:nvSpPr>
          <p:cNvPr id="5" name="Footer Placeholder 4">
            <a:extLst>
              <a:ext uri="{FF2B5EF4-FFF2-40B4-BE49-F238E27FC236}">
                <a16:creationId xmlns:a16="http://schemas.microsoft.com/office/drawing/2014/main" id="{7D5EA9B1-1FBD-4A64-90E2-942433D73CB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2"/>
                </a:solidFill>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E6C6D4E3-D618-4933-8D08-BE06C087DD2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defRPr>
            </a:lvl1pPr>
          </a:lstStyle>
          <a:p>
            <a:fld id="{51B732B1-50EB-E743-9000-5D876A01D015}" type="slidenum">
              <a:rPr lang="en-US" altLang="en-US"/>
              <a:pPr/>
              <a:t>‹#›</a:t>
            </a:fld>
            <a:endParaRPr lang="en-US" altLang="en-US"/>
          </a:p>
        </p:txBody>
      </p:sp>
      <p:sp>
        <p:nvSpPr>
          <p:cNvPr id="9" name="Rectangle 8">
            <a:extLst>
              <a:ext uri="{FF2B5EF4-FFF2-40B4-BE49-F238E27FC236}">
                <a16:creationId xmlns:a16="http://schemas.microsoft.com/office/drawing/2014/main" id="{78C200B9-4DCF-46F3-8037-D2B0C6B32E01}"/>
              </a:ext>
            </a:extLst>
          </p:cNvPr>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F86F7223-C7A2-4CC2-96E5-07BBA42C9AD6}"/>
              </a:ext>
            </a:extLst>
          </p:cNvPr>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a:extLst>
              <a:ext uri="{FF2B5EF4-FFF2-40B4-BE49-F238E27FC236}">
                <a16:creationId xmlns:a16="http://schemas.microsoft.com/office/drawing/2014/main" id="{EB3C221E-DCC2-45D5-9DC9-FE35B0CE1B5C}"/>
              </a:ext>
            </a:extLst>
          </p:cNvPr>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879" r:id="rId1"/>
    <p:sldLayoutId id="2147484874" r:id="rId2"/>
    <p:sldLayoutId id="2147484880" r:id="rId3"/>
    <p:sldLayoutId id="2147484875" r:id="rId4"/>
    <p:sldLayoutId id="2147484876" r:id="rId5"/>
    <p:sldLayoutId id="2147484877" r:id="rId6"/>
    <p:sldLayoutId id="2147484881" r:id="rId7"/>
    <p:sldLayoutId id="2147484882" r:id="rId8"/>
    <p:sldLayoutId id="2147484883" r:id="rId9"/>
    <p:sldLayoutId id="2147484878" r:id="rId10"/>
    <p:sldLayoutId id="2147484884" r:id="rId11"/>
  </p:sldLayoutIdLst>
  <p:txStyles>
    <p:titleStyle>
      <a:lvl1pPr algn="ctr" rtl="0" eaLnBrk="0" fontAlgn="base" hangingPunct="0">
        <a:spcBef>
          <a:spcPct val="0"/>
        </a:spcBef>
        <a:spcAft>
          <a:spcPct val="0"/>
        </a:spcAft>
        <a:defRPr sz="3500" kern="1200" cap="all">
          <a:solidFill>
            <a:srgbClr val="6B7D72"/>
          </a:solidFill>
          <a:latin typeface="+mj-lt"/>
          <a:ea typeface="+mj-ea"/>
          <a:cs typeface="+mj-cs"/>
        </a:defRPr>
      </a:lvl1pPr>
      <a:lvl2pPr algn="ctr" rtl="0" eaLnBrk="0" fontAlgn="base" hangingPunct="0">
        <a:spcBef>
          <a:spcPct val="0"/>
        </a:spcBef>
        <a:spcAft>
          <a:spcPct val="0"/>
        </a:spcAft>
        <a:defRPr sz="3500">
          <a:solidFill>
            <a:srgbClr val="6B7D72"/>
          </a:solidFill>
          <a:latin typeface="Book Antiqua" pitchFamily="18" charset="0"/>
        </a:defRPr>
      </a:lvl2pPr>
      <a:lvl3pPr algn="ctr" rtl="0" eaLnBrk="0" fontAlgn="base" hangingPunct="0">
        <a:spcBef>
          <a:spcPct val="0"/>
        </a:spcBef>
        <a:spcAft>
          <a:spcPct val="0"/>
        </a:spcAft>
        <a:defRPr sz="3500">
          <a:solidFill>
            <a:srgbClr val="6B7D72"/>
          </a:solidFill>
          <a:latin typeface="Book Antiqua" pitchFamily="18" charset="0"/>
        </a:defRPr>
      </a:lvl3pPr>
      <a:lvl4pPr algn="ctr" rtl="0" eaLnBrk="0" fontAlgn="base" hangingPunct="0">
        <a:spcBef>
          <a:spcPct val="0"/>
        </a:spcBef>
        <a:spcAft>
          <a:spcPct val="0"/>
        </a:spcAft>
        <a:defRPr sz="3500">
          <a:solidFill>
            <a:srgbClr val="6B7D72"/>
          </a:solidFill>
          <a:latin typeface="Book Antiqua" pitchFamily="18" charset="0"/>
        </a:defRPr>
      </a:lvl4pPr>
      <a:lvl5pPr algn="ctr" rtl="0" eaLnBrk="0" fontAlgn="base" hangingPunct="0">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file:///C:/Users/Jen/Desktop/ISFIS-Marketing%20Files/Budget%20Workshops/2023%20Budget%20Workshops/PPT%20for%20Attendees/Edgewood%20Colesburg%20CSD/Budget%20Software%20ISFIS%20FY%202024.xls!GenFund!R16C8:R16C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file:///C:/Users/Jen/Desktop/ISFIS-Marketing%20Files/Budget%20Workshops/2023%20Budget%20Workshops/PPT%20for%20Attendees/Edgewood%20Colesburg%20CSD/Budget%20Software%20ISFIS%20FY%202024.xls!GenFund!R19C8:R19C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10.emf"/><Relationship Id="rId4" Type="http://schemas.openxmlformats.org/officeDocument/2006/relationships/oleObject" Target="file:///C:/Users/Jen/Desktop/ISFIS-Marketing%20Files/Budget%20Workshops/2023%20Budget%20Workshops/PPT%20for%20Attendees/Edgewood%20Colesburg%20CSD/Budget%20Software%20ISFIS%20FY%202024.xls!GenFund!R20C8:R20C9"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11.emf"/><Relationship Id="rId4" Type="http://schemas.openxmlformats.org/officeDocument/2006/relationships/oleObject" Target="file:///C:/Users/Jen/Desktop/ISFIS-Marketing%20Files/Budget%20Workshops/2023%20Budget%20Workshops/PPT%20for%20Attendees/Edgewood%20Colesburg%20CSD/Budget%20Software%20ISFIS%20FY%202024.xls!GenFund!R21C8:R21C9"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file:///C:/Users/Jen/Desktop/ISFIS-Marketing%20Files/Budget%20Workshops/2023%20Budget%20Workshops/PPT%20for%20Attendees/Edgewood%20Colesburg%20CSD/Budget%20Software%20ISFIS%20FY%202024.xls!GenFund!R22C8:R22C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oleObject" Target="file:///C:/Users/Jen/Desktop/ISFIS-Marketing%20Files/Budget%20Workshops/2023%20Budget%20Workshops/PPT%20for%20Attendees/Edgewood%20Colesburg%20CSD/Budget%20Software%20ISFIS%20FY%202024.xls!GenFund!R23C8:R23C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oleObject" Target="file:///C:/Users/Jen/Desktop/ISFIS-Marketing%20Files/Budget%20Workshops/2023%20Budget%20Workshops/PPT%20for%20Attendees/Edgewood%20Colesburg%20CSD/Budget%20Software%20ISFIS%20FY%202024.xls!GenFund!R24C8:R24C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oleObject" Target="file:///C:/Users/Jen/Desktop/ISFIS-Marketing%20Files/Budget%20Workshops/2023%20Budget%20Workshops/PPT%20for%20Attendees/Edgewood%20Colesburg%20CSD/Budget%20Software%20ISFIS%20FY%202024.xls!GenFund!R26C8:R26C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oleObject" Target="file:///C:/Users/Jen/Desktop/ISFIS-Marketing%20Files/Budget%20Workshops/2023%20Budget%20Workshops/PPT%20for%20Attendees/Edgewood%20Colesburg%20CSD/Budget%20Software%20ISFIS%20FY%202024.xls!GenFund!R27C8:R27C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oleObject" Target="file:///C:/Users/Jen/Desktop/ISFIS-Marketing%20Files/Budget%20Workshops/2023%20Budget%20Workshops/PPT%20for%20Attendees/Edgewood%20Colesburg%20CSD/Budget%20Software%20ISFIS%20FY%202024.xls!GenFund!R31C8:R31C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file:///C:/Users/Jen/Desktop/ISFIS-Marketing%20Files/Budget%20Workshops/2023%20Budget%20Workshops/PPT%20for%20Attendees/Edgewood%20Colesburg%20CSD/Budget%20Software%20ISFIS%20FY%202024.xls!GenFund!R32C8:R32C9"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image" Target="../media/image19.emf"/><Relationship Id="rId5" Type="http://schemas.openxmlformats.org/officeDocument/2006/relationships/oleObject" Target="file:///C:/Users/Jen/Desktop/ISFIS-Marketing%20Files/Budget%20Workshops/2023%20Budget%20Workshops/PPT%20for%20Attendees/Edgewood%20Colesburg%20CSD/Budget%20Software%20ISFIS%20FY%202024.xls!GenFund!R34C8:R34C9" TargetMode="External"/><Relationship Id="rId4" Type="http://schemas.openxmlformats.org/officeDocument/2006/relationships/chart" Target="../charts/chart4.xml"/></Relationships>
</file>

<file path=ppt/slides/_rels/slide2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oleObject" Target="file:///C:/Users/Jen/Desktop/ISFIS-Marketing%20Files/Budget%20Workshops/2023%20Budget%20Workshops/PPT%20for%20Attendees/Edgewood%20Colesburg%20CSD/Budget%20Software%20ISFIS%20FY%202024.xls!GenFund!R38C8:R38C9"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oleObject" Target="file:///C:/Users/Jen/Desktop/ISFIS-Marketing%20Files/Budget%20Workshops/2023%20Budget%20Workshops/PPT%20for%20Attendees/Edgewood%20Colesburg%20CSD/Budget%20Software%20ISFIS%20FY%202024.xls!TaxRateCharts!R21C6"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oleObject" Target="file:///C:/Users/Jen/Desktop/ISFIS-Marketing%20Files/Budget%20Workshops/2023%20Budget%20Workshops/PPT%20for%20Attendees/Edgewood%20Colesburg%20CSD/Budget%20Software%20ISFIS%20FY%202024.xls!NonGenFund!R11C6:R12C7"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oleObject" Target="file:///C:/Users/Jen/Desktop/ISFIS-Marketing%20Files/Budget%20Workshops/2023%20Budget%20Workshops/PPT%20for%20Attendees/Edgewood%20Colesburg%20CSD/Budget%20Software%20ISFIS%20FY%202024.xls!NonGenFund!R11C16:R12C17"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oleObject" Target="file:///C:/Users/Jen/Desktop/ISFIS-Marketing%20Files/Budget%20Workshops/2023%20Budget%20Workshops/PPT%20for%20Attendees/Edgewood%20Colesburg%20CSD/Budget%20Software%20ISFIS%20FY%202024.xls!NonGenFund!R11C4:R12C5"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25.emf"/><Relationship Id="rId4" Type="http://schemas.openxmlformats.org/officeDocument/2006/relationships/oleObject" Target="file:///C:/Users/Jen/Desktop/ISFIS-Marketing%20Files/Budget%20Workshops/2023%20Budget%20Workshops/PPT%20for%20Attendees/Edgewood%20Colesburg%20CSD/Budget%20Software%20ISFIS%20FY%202024.xls!NonGenFund!R11C20:R12C21"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oleObject" Target="file:///C:/Users/Jen/Desktop/ISFIS-Marketing%20Files/Budget%20Workshops/2023%20Budget%20Workshops/PPT%20for%20Attendees/Edgewood%20Colesburg%20CSD/Budget%20Software%20ISFIS%20FY%202024.xls!NonGenFund!R11C10:R12C1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oleObject" Target="file:///C:/Users/Jen/Desktop/ISFIS-Marketing%20Files/Budget%20Workshops/2023%20Budget%20Workshops/PPT%20for%20Attendees/Edgewood%20Colesburg%20CSD/Budget%20Software%20ISFIS%20FY%202024.xls!NonGenFund!R11C14:R12C1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oleObject" Target="file:///C:/Users/Jen/Desktop/ISFIS-Marketing%20Files/Budget%20Workshops/2023%20Budget%20Workshops/PPT%20for%20Attendees/Edgewood%20Colesburg%20CSD/Budget%20Software%20ISFIS%20FY%202024.xls!TaxRateCharts!R21C7"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oleObject" Target="file:///C:/Users/Jen/Desktop/ISFIS-Marketing%20Files/Budget%20Workshops/2023%20Budget%20Workshops/PPT%20for%20Attendees/Edgewood%20Colesburg%20CSD/Budget%20Software%20ISFIS%20FY%202024.xls!TaxRateCharts!%5bBudget%20Software%20ISFIS%20FY%202024.xls%5dTaxRateCharts%20Chart%203"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oleObject" Target="file:///C:/Users/Jen/Desktop/ISFIS-Marketing%20Files/Budget%20Workshops/2023%20Budget%20Workshops/PPT%20for%20Attendees/Edgewood%20Colesburg%20CSD/Budget%20Software%20ISFIS%20FY%202024.xls!Publication!R53C1:R62C6"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file:///C:/Users/Jen/Desktop/ISFIS-Marketing%20Files/Budget%20Workshops/2023%20Budget%20Workshops/PPT%20for%20Attendees/Edgewood%20Colesburg%20CSD/Budget%20Software%20ISFIS%20FY%202024.xls!GenFund!R6C8:R6C9" TargetMode="Externa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file:///C:/Users/Jen/Desktop/ISFIS-Marketing%20Files/Budget%20Workshops/2023%20Budget%20Workshops/PPT%20for%20Attendees/Edgewood%20Colesburg%20CSD/Budget%20Software%20ISFIS%20FY%202024.xls!GenFund!R7C8:R7C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file:///C:/Users/Jen/Desktop/ISFIS-Marketing%20Files/Budget%20Workshops/2023%20Budget%20Workshops/PPT%20for%20Attendees/Edgewood%20Colesburg%20CSD/Budget%20Software%20ISFIS%20FY%202024.xls!GenFund!R8C8:R8C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file:///C:/Users/Jen/Desktop/ISFIS-Marketing%20Files/Budget%20Workshops/2023%20Budget%20Workshops/PPT%20for%20Attendees/Edgewood%20Colesburg%20CSD/Budget%20Software%20ISFIS%20FY%202024.xls!GenFund!R9C8:R9C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file:///C:/Users/Jen/Desktop/ISFIS-Marketing%20Files/Budget%20Workshops/2023%20Budget%20Workshops/PPT%20for%20Attendees/Edgewood%20Colesburg%20CSD/Budget%20Software%20ISFIS%20FY%202024.xls!GenFund!R10C8:R10C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D06280B-3E88-4557-B53E-5349358CA81D}"/>
              </a:ext>
            </a:extLst>
          </p:cNvPr>
          <p:cNvSpPr>
            <a:spLocks noGrp="1"/>
          </p:cNvSpPr>
          <p:nvPr>
            <p:ph type="subTitle" idx="1"/>
          </p:nvPr>
        </p:nvSpPr>
        <p:spPr>
          <a:xfrm>
            <a:off x="642938" y="4648200"/>
            <a:ext cx="6553200" cy="457200"/>
          </a:xfrm>
        </p:spPr>
        <p:txBody>
          <a:bodyPr rtlCol="0">
            <a:normAutofit fontScale="70000" lnSpcReduction="20000"/>
          </a:bodyPr>
          <a:lstStyle/>
          <a:p>
            <a:pPr eaLnBrk="1" fontAlgn="auto" hangingPunct="1">
              <a:spcAft>
                <a:spcPts val="0"/>
              </a:spcAft>
              <a:defRPr/>
            </a:pPr>
            <a:r>
              <a:rPr lang="en-US" dirty="0"/>
              <a:t>Rob Busch</a:t>
            </a:r>
          </a:p>
          <a:p>
            <a:pPr eaLnBrk="1" fontAlgn="auto" hangingPunct="1">
              <a:spcAft>
                <a:spcPts val="0"/>
              </a:spcAft>
              <a:defRPr/>
            </a:pPr>
            <a:r>
              <a:rPr lang="en-US" dirty="0"/>
              <a:t>Superintendent</a:t>
            </a:r>
          </a:p>
        </p:txBody>
      </p:sp>
      <p:sp>
        <p:nvSpPr>
          <p:cNvPr id="2" name="Title 1">
            <a:extLst>
              <a:ext uri="{FF2B5EF4-FFF2-40B4-BE49-F238E27FC236}">
                <a16:creationId xmlns:a16="http://schemas.microsoft.com/office/drawing/2014/main" id="{31AAC704-9283-4252-846F-FEE26FB33B81}"/>
              </a:ext>
            </a:extLst>
          </p:cNvPr>
          <p:cNvSpPr>
            <a:spLocks noGrp="1"/>
          </p:cNvSpPr>
          <p:nvPr>
            <p:ph type="ctrTitle"/>
          </p:nvPr>
        </p:nvSpPr>
        <p:spPr>
          <a:xfrm>
            <a:off x="604838" y="3227388"/>
            <a:ext cx="6629400" cy="1219200"/>
          </a:xfrm>
        </p:spPr>
        <p:txBody>
          <a:bodyPr>
            <a:normAutofit fontScale="90000"/>
          </a:bodyPr>
          <a:lstStyle/>
          <a:p>
            <a:pPr eaLnBrk="1" fontAlgn="auto" hangingPunct="1">
              <a:spcAft>
                <a:spcPts val="0"/>
              </a:spcAft>
              <a:defRPr/>
            </a:pPr>
            <a:r>
              <a:rPr lang="en-US" dirty="0"/>
              <a:t>Budget Presentation</a:t>
            </a:r>
            <a:br>
              <a:rPr lang="en-US" dirty="0"/>
            </a:br>
            <a:r>
              <a:rPr lang="en-US" dirty="0"/>
              <a:t>FY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4E4CD26C-CA6A-4418-B2F9-61BA64281125}"/>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Sources of Spending Authority</a:t>
            </a:r>
          </a:p>
        </p:txBody>
      </p:sp>
      <p:sp>
        <p:nvSpPr>
          <p:cNvPr id="37891" name="Content Placeholder 2">
            <a:extLst>
              <a:ext uri="{FF2B5EF4-FFF2-40B4-BE49-F238E27FC236}">
                <a16:creationId xmlns:a16="http://schemas.microsoft.com/office/drawing/2014/main" id="{0F8C964A-37FA-4D3B-94A4-3BF3C924AEFD}"/>
              </a:ext>
            </a:extLst>
          </p:cNvPr>
          <p:cNvSpPr>
            <a:spLocks noGrp="1"/>
          </p:cNvSpPr>
          <p:nvPr>
            <p:ph idx="1"/>
          </p:nvPr>
        </p:nvSpPr>
        <p:spPr/>
        <p:txBody>
          <a:bodyPr rtlCol="0">
            <a:normAutofit fontScale="92500" lnSpcReduction="20000"/>
          </a:bodyPr>
          <a:lstStyle/>
          <a:p>
            <a:pPr marL="640080" lvl="1" eaLnBrk="1" fontAlgn="auto" hangingPunct="1">
              <a:spcAft>
                <a:spcPts val="0"/>
              </a:spcAft>
              <a:buFont typeface="Arial" charset="0"/>
              <a:buChar char="+"/>
              <a:defRPr/>
            </a:pPr>
            <a:r>
              <a:rPr lang="en-US" sz="2400" dirty="0"/>
              <a:t> Regular Program District Cost (RPDC)</a:t>
            </a:r>
          </a:p>
          <a:p>
            <a:pPr marL="640080" lvl="1" eaLnBrk="1" fontAlgn="auto" hangingPunct="1">
              <a:spcAft>
                <a:spcPts val="0"/>
              </a:spcAft>
              <a:buFont typeface="Arial" charset="0"/>
              <a:buChar char="+"/>
              <a:defRPr/>
            </a:pPr>
            <a:r>
              <a:rPr lang="en-US" sz="2400" dirty="0"/>
              <a:t>Budget Guarantee</a:t>
            </a:r>
          </a:p>
          <a:p>
            <a:pPr marL="640080" lvl="1" eaLnBrk="1" fontAlgn="auto" hangingPunct="1">
              <a:spcAft>
                <a:spcPts val="0"/>
              </a:spcAft>
              <a:buFont typeface="Arial" charset="0"/>
              <a:buChar char="+"/>
              <a:defRPr/>
            </a:pPr>
            <a:r>
              <a:rPr lang="en-US" sz="2400" dirty="0"/>
              <a:t>RPDC with Budget Guarantee</a:t>
            </a:r>
          </a:p>
          <a:p>
            <a:pPr marL="640080" lvl="1" eaLnBrk="1" fontAlgn="auto" hangingPunct="1">
              <a:spcAft>
                <a:spcPts val="0"/>
              </a:spcAft>
              <a:buFont typeface="Arial" charset="0"/>
              <a:buChar char="+"/>
              <a:defRPr/>
            </a:pPr>
            <a:r>
              <a:rPr lang="en-US" sz="2400" dirty="0"/>
              <a:t>Supplementary Weighting District Cost</a:t>
            </a:r>
          </a:p>
          <a:p>
            <a:pPr marL="640080" lvl="1" eaLnBrk="1" fontAlgn="auto" hangingPunct="1">
              <a:spcAft>
                <a:spcPts val="0"/>
              </a:spcAft>
              <a:buFont typeface="Arial" charset="0"/>
              <a:buChar char="+"/>
              <a:defRPr/>
            </a:pPr>
            <a:r>
              <a:rPr lang="en-US" sz="2400" dirty="0"/>
              <a:t>Special Education District Cost</a:t>
            </a:r>
          </a:p>
          <a:p>
            <a:pPr marL="640080" lvl="1" eaLnBrk="1" fontAlgn="auto" hangingPunct="1">
              <a:spcAft>
                <a:spcPts val="0"/>
              </a:spcAft>
              <a:buFont typeface="Arial" charset="0"/>
              <a:buChar char="+"/>
              <a:defRPr/>
            </a:pPr>
            <a:r>
              <a:rPr lang="en-US" sz="2400" dirty="0"/>
              <a:t>Teacher Salary Supplement District Cost</a:t>
            </a:r>
          </a:p>
          <a:p>
            <a:pPr marL="640080" lvl="1" eaLnBrk="1" fontAlgn="auto" hangingPunct="1">
              <a:spcAft>
                <a:spcPts val="0"/>
              </a:spcAft>
              <a:buFont typeface="Arial" charset="0"/>
              <a:buChar char="+"/>
              <a:defRPr/>
            </a:pPr>
            <a:r>
              <a:rPr lang="en-US" sz="2400" dirty="0"/>
              <a:t>Professional Development District Cost</a:t>
            </a:r>
          </a:p>
          <a:p>
            <a:pPr marL="640080" lvl="1" eaLnBrk="1" fontAlgn="auto" hangingPunct="1">
              <a:spcAft>
                <a:spcPts val="0"/>
              </a:spcAft>
              <a:buFont typeface="Arial" charset="0"/>
              <a:buChar char="+"/>
              <a:defRPr/>
            </a:pPr>
            <a:r>
              <a:rPr lang="en-US" sz="2400" dirty="0"/>
              <a:t>Early Intervention District Cost</a:t>
            </a:r>
          </a:p>
          <a:p>
            <a:pPr marL="640080" lvl="1" eaLnBrk="1" fontAlgn="auto" hangingPunct="1">
              <a:spcAft>
                <a:spcPts val="0"/>
              </a:spcAft>
              <a:buFont typeface="Arial" charset="0"/>
              <a:buChar char="+"/>
              <a:defRPr/>
            </a:pPr>
            <a:r>
              <a:rPr lang="en-US" sz="2400" dirty="0"/>
              <a:t>Teacher Leadership Compensation District Cost</a:t>
            </a:r>
          </a:p>
          <a:p>
            <a:pPr marL="640080" lvl="1" eaLnBrk="1" fontAlgn="auto" hangingPunct="1">
              <a:spcAft>
                <a:spcPts val="0"/>
              </a:spcAft>
              <a:buFont typeface="Arial" charset="0"/>
              <a:buChar char="+"/>
              <a:defRPr/>
            </a:pPr>
            <a:r>
              <a:rPr lang="en-US" sz="2400" dirty="0"/>
              <a:t>AEA District Cost</a:t>
            </a:r>
          </a:p>
          <a:p>
            <a:pPr marL="640080" lvl="1" eaLnBrk="1" fontAlgn="auto" hangingPunct="1">
              <a:spcAft>
                <a:spcPts val="0"/>
              </a:spcAft>
              <a:buFont typeface="Arial" charset="0"/>
              <a:buChar char="+"/>
              <a:defRPr/>
            </a:pPr>
            <a:r>
              <a:rPr lang="en-US" sz="2400" dirty="0"/>
              <a:t>Dropout Prevention District Cost</a:t>
            </a:r>
          </a:p>
          <a:p>
            <a:pPr marL="640080" lvl="1" eaLnBrk="1" fontAlgn="auto" hangingPunct="1">
              <a:spcAft>
                <a:spcPts val="0"/>
              </a:spcAft>
              <a:buFont typeface="Arial" charset="0"/>
              <a:buNone/>
              <a:defRPr/>
            </a:pPr>
            <a:r>
              <a:rPr lang="en-US" sz="2400" dirty="0"/>
              <a:t> = Combined District Cost</a:t>
            </a:r>
          </a:p>
          <a:p>
            <a:pPr marL="640080" lvl="1" eaLnBrk="1" fontAlgn="auto" hangingPunct="1">
              <a:spcAft>
                <a:spcPts val="0"/>
              </a:spcAft>
              <a:buFont typeface="Arial" panose="020B0604020202020204" pitchFamily="34" charset="0"/>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a:extLst>
              <a:ext uri="{FF2B5EF4-FFF2-40B4-BE49-F238E27FC236}">
                <a16:creationId xmlns:a16="http://schemas.microsoft.com/office/drawing/2014/main" id="{792C4201-0924-4C83-89C5-F6B33C15A093}"/>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lumMod val="75000"/>
                  </a:schemeClr>
                </a:solidFill>
              </a:rPr>
              <a:t>Regular Program District Cost (RPDC)</a:t>
            </a:r>
          </a:p>
        </p:txBody>
      </p:sp>
      <p:graphicFrame>
        <p:nvGraphicFramePr>
          <p:cNvPr id="18435" name="Object 5">
            <a:extLst>
              <a:ext uri="{FF2B5EF4-FFF2-40B4-BE49-F238E27FC236}">
                <a16:creationId xmlns:a16="http://schemas.microsoft.com/office/drawing/2014/main" id="{62B32947-970C-F6ED-56F3-79CABFBD6FC6}"/>
              </a:ext>
            </a:extLst>
          </p:cNvPr>
          <p:cNvGraphicFramePr>
            <a:graphicFrameLocks noChangeAspect="1"/>
          </p:cNvGraphicFramePr>
          <p:nvPr/>
        </p:nvGraphicFramePr>
        <p:xfrm>
          <a:off x="555625" y="20589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625" y="20589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20A9-4D81-49CC-95B9-CCDC49394D3A}"/>
              </a:ext>
            </a:extLst>
          </p:cNvPr>
          <p:cNvSpPr>
            <a:spLocks noGrp="1"/>
          </p:cNvSpPr>
          <p:nvPr>
            <p:ph type="title"/>
          </p:nvPr>
        </p:nvSpPr>
        <p:spPr/>
        <p:txBody>
          <a:bodyPr>
            <a:normAutofit fontScale="90000"/>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Supplementary Weighting District Cost</a:t>
            </a:r>
            <a:br>
              <a:rPr lang="en-US" sz="1800" kern="1200" dirty="0">
                <a:solidFill>
                  <a:sysClr val="windowText" lastClr="000000"/>
                </a:solidFill>
                <a:latin typeface="+mj-lt"/>
                <a:ea typeface="+mj-ea"/>
                <a:cs typeface="+mj-cs"/>
              </a:rPr>
            </a:br>
            <a:endParaRPr lang="en-US" sz="1800" kern="1200" dirty="0">
              <a:solidFill>
                <a:sysClr val="windowText" lastClr="000000"/>
              </a:solidFill>
              <a:latin typeface="+mj-lt"/>
              <a:ea typeface="+mj-ea"/>
              <a:cs typeface="+mj-cs"/>
            </a:endParaRPr>
          </a:p>
        </p:txBody>
      </p:sp>
      <p:graphicFrame>
        <p:nvGraphicFramePr>
          <p:cNvPr id="21507" name="Object 5">
            <a:extLst>
              <a:ext uri="{FF2B5EF4-FFF2-40B4-BE49-F238E27FC236}">
                <a16:creationId xmlns:a16="http://schemas.microsoft.com/office/drawing/2014/main" id="{A6CDBDD8-830A-DF13-AAF3-6DE3C26E6423}"/>
              </a:ext>
            </a:extLst>
          </p:cNvPr>
          <p:cNvGraphicFramePr>
            <a:graphicFrameLocks noChangeAspect="1"/>
          </p:cNvGraphicFramePr>
          <p:nvPr/>
        </p:nvGraphicFramePr>
        <p:xfrm>
          <a:off x="479425" y="20589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20589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45CCC-4197-4845-A136-B763A309CF68}"/>
              </a:ext>
            </a:extLst>
          </p:cNvPr>
          <p:cNvSpPr>
            <a:spLocks noGrp="1"/>
          </p:cNvSpPr>
          <p:nvPr>
            <p:ph type="title"/>
          </p:nvPr>
        </p:nvSpPr>
        <p:spPr/>
        <p:txBody>
          <a:bodyPr>
            <a:noAutofit/>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Special Education District Cost</a:t>
            </a:r>
            <a:br>
              <a:rPr lang="en-US" sz="1800" kern="1200" dirty="0">
                <a:solidFill>
                  <a:sysClr val="windowText" lastClr="000000"/>
                </a:solidFill>
                <a:latin typeface="+mj-lt"/>
                <a:ea typeface="+mj-ea"/>
                <a:cs typeface="+mj-cs"/>
              </a:rPr>
            </a:br>
            <a:endParaRPr lang="en-US" sz="1800" kern="1200" dirty="0">
              <a:solidFill>
                <a:sysClr val="windowText" lastClr="000000"/>
              </a:solidFill>
              <a:latin typeface="+mj-lt"/>
              <a:ea typeface="+mj-ea"/>
              <a:cs typeface="+mj-cs"/>
            </a:endParaRPr>
          </a:p>
        </p:txBody>
      </p:sp>
      <p:graphicFrame>
        <p:nvGraphicFramePr>
          <p:cNvPr id="22531" name="Object 5">
            <a:extLst>
              <a:ext uri="{FF2B5EF4-FFF2-40B4-BE49-F238E27FC236}">
                <a16:creationId xmlns:a16="http://schemas.microsoft.com/office/drawing/2014/main" id="{A8C6CD30-CDB7-55F8-68E4-9957A2F00A4A}"/>
              </a:ext>
            </a:extLst>
          </p:cNvPr>
          <p:cNvGraphicFramePr>
            <a:graphicFrameLocks noChangeAspect="1"/>
          </p:cNvGraphicFramePr>
          <p:nvPr/>
        </p:nvGraphicFramePr>
        <p:xfrm>
          <a:off x="403225" y="1982788"/>
          <a:ext cx="8207375" cy="4117975"/>
        </p:xfrm>
        <a:graphic>
          <a:graphicData uri="http://schemas.openxmlformats.org/presentationml/2006/ole">
            <mc:AlternateContent xmlns:mc="http://schemas.openxmlformats.org/markup-compatibility/2006">
              <mc:Choice xmlns:v="urn:schemas-microsoft-com:vml" Requires="v">
                <p:oleObj name="Worksheet" r:id="rId4" imgW="8216900" imgH="4127500" progId="Excel.Sheet.8">
                  <p:link updateAutomatic="1"/>
                </p:oleObj>
              </mc:Choice>
              <mc:Fallback>
                <p:oleObj name="Worksheet" r:id="rId4" imgW="8216900" imgH="4127500" progId="Excel.Sheet.8">
                  <p:link updateAutomatic="1"/>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225" y="19827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D154B-6E4B-4DEF-91C1-D7E0D102DFCA}"/>
              </a:ext>
            </a:extLst>
          </p:cNvPr>
          <p:cNvSpPr>
            <a:spLocks noGrp="1"/>
          </p:cNvSpPr>
          <p:nvPr>
            <p:ph type="title"/>
          </p:nvPr>
        </p:nvSpPr>
        <p:spPr/>
        <p:txBody>
          <a:bodyPr>
            <a:noAutofit/>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Teacher Salary Supplement District Cost</a:t>
            </a:r>
            <a:br>
              <a:rPr lang="en-US" sz="1800" kern="1200" dirty="0">
                <a:solidFill>
                  <a:sysClr val="windowText" lastClr="000000"/>
                </a:solidFill>
                <a:latin typeface="+mj-lt"/>
                <a:ea typeface="+mj-ea"/>
                <a:cs typeface="+mj-cs"/>
              </a:rPr>
            </a:br>
            <a:endParaRPr lang="en-US" sz="1800" kern="1200" dirty="0">
              <a:solidFill>
                <a:sysClr val="windowText" lastClr="000000"/>
              </a:solidFill>
              <a:latin typeface="+mj-lt"/>
              <a:ea typeface="+mj-ea"/>
              <a:cs typeface="+mj-cs"/>
            </a:endParaRPr>
          </a:p>
        </p:txBody>
      </p:sp>
      <p:graphicFrame>
        <p:nvGraphicFramePr>
          <p:cNvPr id="23555" name="Object 6">
            <a:extLst>
              <a:ext uri="{FF2B5EF4-FFF2-40B4-BE49-F238E27FC236}">
                <a16:creationId xmlns:a16="http://schemas.microsoft.com/office/drawing/2014/main" id="{F3F868E2-71F8-20A5-B7CA-D978E544622C}"/>
              </a:ext>
            </a:extLst>
          </p:cNvPr>
          <p:cNvGraphicFramePr>
            <a:graphicFrameLocks noChangeAspect="1"/>
          </p:cNvGraphicFramePr>
          <p:nvPr/>
        </p:nvGraphicFramePr>
        <p:xfrm>
          <a:off x="479425" y="2058988"/>
          <a:ext cx="8207375" cy="4117975"/>
        </p:xfrm>
        <a:graphic>
          <a:graphicData uri="http://schemas.openxmlformats.org/presentationml/2006/ole">
            <mc:AlternateContent xmlns:mc="http://schemas.openxmlformats.org/markup-compatibility/2006">
              <mc:Choice xmlns:v="urn:schemas-microsoft-com:vml" Requires="v">
                <p:oleObj name="Worksheet" r:id="rId4" imgW="8216900" imgH="4127500" progId="Excel.Sheet.8">
                  <p:link updateAutomatic="1"/>
                </p:oleObj>
              </mc:Choice>
              <mc:Fallback>
                <p:oleObj name="Worksheet" r:id="rId4" imgW="8216900" imgH="4127500" progId="Excel.Sheet.8">
                  <p:link updateAutomatic="1"/>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425" y="20589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0AE8D-A11F-4452-92A8-15D57E370619}"/>
              </a:ext>
            </a:extLst>
          </p:cNvPr>
          <p:cNvSpPr>
            <a:spLocks noGrp="1"/>
          </p:cNvSpPr>
          <p:nvPr>
            <p:ph type="title"/>
          </p:nvPr>
        </p:nvSpPr>
        <p:spPr/>
        <p:txBody>
          <a:bodyPr>
            <a:noAutofit/>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Professional Development District Cost</a:t>
            </a:r>
            <a:br>
              <a:rPr lang="en-US" sz="1800" kern="1200" dirty="0">
                <a:solidFill>
                  <a:schemeClr val="accent1">
                    <a:lumMod val="75000"/>
                  </a:schemeClr>
                </a:solidFill>
                <a:latin typeface="+mj-lt"/>
                <a:ea typeface="+mj-ea"/>
                <a:cs typeface="+mj-cs"/>
              </a:rPr>
            </a:br>
            <a:endParaRPr lang="en-US" sz="1800" kern="1200" dirty="0">
              <a:solidFill>
                <a:schemeClr val="accent1">
                  <a:lumMod val="75000"/>
                </a:schemeClr>
              </a:solidFill>
              <a:latin typeface="+mj-lt"/>
              <a:ea typeface="+mj-ea"/>
              <a:cs typeface="+mj-cs"/>
            </a:endParaRPr>
          </a:p>
        </p:txBody>
      </p:sp>
      <p:graphicFrame>
        <p:nvGraphicFramePr>
          <p:cNvPr id="24579" name="Object 5">
            <a:extLst>
              <a:ext uri="{FF2B5EF4-FFF2-40B4-BE49-F238E27FC236}">
                <a16:creationId xmlns:a16="http://schemas.microsoft.com/office/drawing/2014/main" id="{FAFB82BA-881A-ED63-635B-E8776DB94625}"/>
              </a:ext>
            </a:extLst>
          </p:cNvPr>
          <p:cNvGraphicFramePr>
            <a:graphicFrameLocks noChangeAspect="1"/>
          </p:cNvGraphicFramePr>
          <p:nvPr/>
        </p:nvGraphicFramePr>
        <p:xfrm>
          <a:off x="490538" y="2209800"/>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0538" y="2209800"/>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BA8A-793A-4FF6-96CD-96B5B38AE82A}"/>
              </a:ext>
            </a:extLst>
          </p:cNvPr>
          <p:cNvSpPr>
            <a:spLocks noGrp="1"/>
          </p:cNvSpPr>
          <p:nvPr>
            <p:ph type="title"/>
          </p:nvPr>
        </p:nvSpPr>
        <p:spPr/>
        <p:txBody>
          <a:bodyPr>
            <a:noAutofit/>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Early Intervention District Cost</a:t>
            </a:r>
            <a:br>
              <a:rPr lang="en-US" sz="3200" kern="1200" cap="all" dirty="0">
                <a:solidFill>
                  <a:schemeClr val="accent1">
                    <a:lumMod val="75000"/>
                  </a:schemeClr>
                </a:solidFill>
                <a:latin typeface="+mj-lt"/>
                <a:ea typeface="+mj-ea"/>
                <a:cs typeface="+mj-cs"/>
              </a:rPr>
            </a:br>
            <a:endParaRPr lang="en-US" sz="3200" kern="1200" cap="all" dirty="0">
              <a:solidFill>
                <a:schemeClr val="accent1">
                  <a:lumMod val="75000"/>
                </a:schemeClr>
              </a:solidFill>
              <a:latin typeface="+mj-lt"/>
              <a:ea typeface="+mj-ea"/>
              <a:cs typeface="+mj-cs"/>
            </a:endParaRPr>
          </a:p>
        </p:txBody>
      </p:sp>
      <p:graphicFrame>
        <p:nvGraphicFramePr>
          <p:cNvPr id="25603" name="Object 5">
            <a:extLst>
              <a:ext uri="{FF2B5EF4-FFF2-40B4-BE49-F238E27FC236}">
                <a16:creationId xmlns:a16="http://schemas.microsoft.com/office/drawing/2014/main" id="{C5F1E2EA-3AA3-E058-7185-6C3B1A83DD8F}"/>
              </a:ext>
            </a:extLst>
          </p:cNvPr>
          <p:cNvGraphicFramePr>
            <a:graphicFrameLocks noChangeAspect="1"/>
          </p:cNvGraphicFramePr>
          <p:nvPr/>
        </p:nvGraphicFramePr>
        <p:xfrm>
          <a:off x="479425" y="19827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19827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6787A-7ED6-4745-981E-1E2570818DC6}"/>
              </a:ext>
            </a:extLst>
          </p:cNvPr>
          <p:cNvSpPr>
            <a:spLocks noGrp="1"/>
          </p:cNvSpPr>
          <p:nvPr>
            <p:ph type="title"/>
          </p:nvPr>
        </p:nvSpPr>
        <p:spPr/>
        <p:txBody>
          <a:bodyPr>
            <a:noAutofit/>
          </a:bodyPr>
          <a:lstStyle/>
          <a:p>
            <a:pPr lvl="1" eaLnBrk="1" fontAlgn="auto" hangingPunct="1">
              <a:spcBef>
                <a:spcPts val="0"/>
              </a:spcBef>
              <a:spcAft>
                <a:spcPts val="0"/>
              </a:spcAft>
              <a:defRPr/>
            </a:pPr>
            <a:r>
              <a:rPr lang="en-US" sz="3200" kern="1200" cap="all" dirty="0">
                <a:solidFill>
                  <a:schemeClr val="accent1">
                    <a:lumMod val="75000"/>
                  </a:schemeClr>
                </a:solidFill>
              </a:rPr>
              <a:t>Teacher leadership compensation district cost</a:t>
            </a:r>
            <a:endParaRPr lang="en-US" sz="3200" kern="1200" cap="all" dirty="0">
              <a:solidFill>
                <a:schemeClr val="accent1">
                  <a:lumMod val="75000"/>
                </a:schemeClr>
              </a:solidFill>
              <a:latin typeface="+mj-lt"/>
              <a:ea typeface="+mj-ea"/>
              <a:cs typeface="+mj-cs"/>
            </a:endParaRPr>
          </a:p>
        </p:txBody>
      </p:sp>
      <p:graphicFrame>
        <p:nvGraphicFramePr>
          <p:cNvPr id="26627" name="Object 6">
            <a:extLst>
              <a:ext uri="{FF2B5EF4-FFF2-40B4-BE49-F238E27FC236}">
                <a16:creationId xmlns:a16="http://schemas.microsoft.com/office/drawing/2014/main" id="{95279095-989A-724C-52F0-D1642D816723}"/>
              </a:ext>
            </a:extLst>
          </p:cNvPr>
          <p:cNvGraphicFramePr>
            <a:graphicFrameLocks noChangeAspect="1"/>
          </p:cNvGraphicFramePr>
          <p:nvPr/>
        </p:nvGraphicFramePr>
        <p:xfrm>
          <a:off x="479425" y="2160588"/>
          <a:ext cx="8207375" cy="3916362"/>
        </p:xfrm>
        <a:graphic>
          <a:graphicData uri="http://schemas.openxmlformats.org/presentationml/2006/ole">
            <mc:AlternateContent xmlns:mc="http://schemas.openxmlformats.org/markup-compatibility/2006">
              <mc:Choice xmlns:v="urn:schemas-microsoft-com:vml" Requires="v">
                <p:oleObj name="Worksheet" r:id="rId2" imgW="8216900" imgH="3924300" progId="Excel.Sheet.8">
                  <p:link updateAutomatic="1"/>
                </p:oleObj>
              </mc:Choice>
              <mc:Fallback>
                <p:oleObj name="Worksheet" r:id="rId2" imgW="8216900" imgH="3924300" progId="Excel.Sheet.8">
                  <p:link updateAutomatic="1"/>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2160588"/>
                        <a:ext cx="8207375" cy="3916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30E4A-DA95-4D03-81F1-9F0FAC17C1E0}"/>
              </a:ext>
            </a:extLst>
          </p:cNvPr>
          <p:cNvSpPr>
            <a:spLocks noGrp="1"/>
          </p:cNvSpPr>
          <p:nvPr>
            <p:ph type="title"/>
          </p:nvPr>
        </p:nvSpPr>
        <p:spPr/>
        <p:txBody>
          <a:bodyPr/>
          <a:lstStyle/>
          <a:p>
            <a:pPr lvl="1" eaLnBrk="1" fontAlgn="auto" hangingPunct="1">
              <a:spcBef>
                <a:spcPts val="0"/>
              </a:spcBef>
              <a:spcAft>
                <a:spcPts val="0"/>
              </a:spcAft>
              <a:defRPr/>
            </a:pPr>
            <a:r>
              <a:rPr lang="en-US" sz="3200" kern="1200" cap="all" dirty="0">
                <a:solidFill>
                  <a:schemeClr val="accent1">
                    <a:lumMod val="75000"/>
                  </a:schemeClr>
                </a:solidFill>
                <a:latin typeface="+mj-lt"/>
                <a:ea typeface="+mj-ea"/>
                <a:cs typeface="+mj-cs"/>
              </a:rPr>
              <a:t>Dropout Prevention District Cost</a:t>
            </a:r>
          </a:p>
        </p:txBody>
      </p:sp>
      <p:graphicFrame>
        <p:nvGraphicFramePr>
          <p:cNvPr id="27651" name="Object 2">
            <a:extLst>
              <a:ext uri="{FF2B5EF4-FFF2-40B4-BE49-F238E27FC236}">
                <a16:creationId xmlns:a16="http://schemas.microsoft.com/office/drawing/2014/main" id="{E153F6FE-8C17-C023-8A55-FF92D9D243E5}"/>
              </a:ext>
            </a:extLst>
          </p:cNvPr>
          <p:cNvGraphicFramePr>
            <a:graphicFrameLocks noChangeAspect="1"/>
          </p:cNvGraphicFramePr>
          <p:nvPr/>
        </p:nvGraphicFramePr>
        <p:xfrm>
          <a:off x="347663" y="18303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663" y="1830388"/>
                        <a:ext cx="8207375"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42F3500-8A10-41A8-A67E-954B84CB609A}"/>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Combined District Cost</a:t>
            </a:r>
          </a:p>
        </p:txBody>
      </p:sp>
      <p:graphicFrame>
        <p:nvGraphicFramePr>
          <p:cNvPr id="28675" name="Object 1">
            <a:extLst>
              <a:ext uri="{FF2B5EF4-FFF2-40B4-BE49-F238E27FC236}">
                <a16:creationId xmlns:a16="http://schemas.microsoft.com/office/drawing/2014/main" id="{0E3EA8FB-CA99-72A8-2EF9-42AF549854D7}"/>
              </a:ext>
            </a:extLst>
          </p:cNvPr>
          <p:cNvGraphicFramePr>
            <a:graphicFrameLocks noChangeAspect="1"/>
          </p:cNvGraphicFramePr>
          <p:nvPr/>
        </p:nvGraphicFramePr>
        <p:xfrm>
          <a:off x="304800" y="1828800"/>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828800"/>
                        <a:ext cx="8207375"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E740824E-1B65-44CB-B4E4-27493B078005}"/>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Enrollment</a:t>
            </a:r>
          </a:p>
        </p:txBody>
      </p:sp>
      <p:sp>
        <p:nvSpPr>
          <p:cNvPr id="9219" name="Content Placeholder 2">
            <a:extLst>
              <a:ext uri="{FF2B5EF4-FFF2-40B4-BE49-F238E27FC236}">
                <a16:creationId xmlns:a16="http://schemas.microsoft.com/office/drawing/2014/main" id="{AC9826D5-C7E8-299F-CD7C-88EA82C96FD8}"/>
              </a:ext>
            </a:extLst>
          </p:cNvPr>
          <p:cNvSpPr>
            <a:spLocks noGrp="1"/>
          </p:cNvSpPr>
          <p:nvPr>
            <p:ph idx="1"/>
          </p:nvPr>
        </p:nvSpPr>
        <p:spPr/>
        <p:txBody>
          <a:bodyPr/>
          <a:lstStyle/>
          <a:p>
            <a:pPr eaLnBrk="1" hangingPunct="1"/>
            <a:r>
              <a:rPr lang="en-US" altLang="en-US"/>
              <a:t>We’ll first look at the categories of enrollment as they impact our district.  </a:t>
            </a:r>
          </a:p>
          <a:p>
            <a:pPr lvl="1" eaLnBrk="1" hangingPunct="1">
              <a:buFont typeface="Arial" panose="020B0604020202020204" pitchFamily="34" charset="0"/>
              <a:buChar char="–"/>
            </a:pPr>
            <a:r>
              <a:rPr lang="en-US" altLang="en-US"/>
              <a:t>Our Headcount enrollment is the number of resident students.  This number does not take into account the impact of open enrollment but serves as the primary driver of the amount of state funding we receive.</a:t>
            </a:r>
          </a:p>
          <a:p>
            <a:pPr lvl="1" eaLnBrk="1" hangingPunct="1">
              <a:buFont typeface="Arial" panose="020B0604020202020204" pitchFamily="34" charset="0"/>
              <a:buChar char="–"/>
            </a:pPr>
            <a:r>
              <a:rPr lang="en-US" altLang="en-US"/>
              <a:t>Special Education Weightings are the additional amount we get to “count” a student for purposes of the state funding formula.  An increase in weightings means more funds to support out students with special needs.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F92C3BFD-ED5B-44ED-ACF3-EE8E7CA22E77}"/>
              </a:ext>
            </a:extLst>
          </p:cNvPr>
          <p:cNvSpPr>
            <a:spLocks noGrp="1"/>
          </p:cNvSpPr>
          <p:nvPr>
            <p:ph type="title"/>
          </p:nvPr>
        </p:nvSpPr>
        <p:spPr/>
        <p:txBody>
          <a:bodyPr>
            <a:normAutofit fontScale="90000"/>
          </a:bodyPr>
          <a:lstStyle/>
          <a:p>
            <a:pPr eaLnBrk="1" fontAlgn="auto" hangingPunct="1">
              <a:spcAft>
                <a:spcPts val="0"/>
              </a:spcAft>
              <a:defRPr/>
            </a:pPr>
            <a:r>
              <a:rPr lang="en-US">
                <a:solidFill>
                  <a:schemeClr val="accent1">
                    <a:lumMod val="75000"/>
                  </a:schemeClr>
                </a:solidFill>
              </a:rPr>
              <a:t>Final Comments on Spending Authority</a:t>
            </a:r>
          </a:p>
        </p:txBody>
      </p:sp>
      <p:sp>
        <p:nvSpPr>
          <p:cNvPr id="29699" name="Content Placeholder 2">
            <a:extLst>
              <a:ext uri="{FF2B5EF4-FFF2-40B4-BE49-F238E27FC236}">
                <a16:creationId xmlns:a16="http://schemas.microsoft.com/office/drawing/2014/main" id="{871FCD3D-5F2B-313B-79B1-2837E4AB8BE3}"/>
              </a:ext>
            </a:extLst>
          </p:cNvPr>
          <p:cNvSpPr>
            <a:spLocks noGrp="1"/>
          </p:cNvSpPr>
          <p:nvPr>
            <p:ph idx="1"/>
          </p:nvPr>
        </p:nvSpPr>
        <p:spPr/>
        <p:txBody>
          <a:bodyPr/>
          <a:lstStyle/>
          <a:p>
            <a:pPr eaLnBrk="1" hangingPunct="1"/>
            <a:r>
              <a:rPr lang="en-US" altLang="en-US" dirty="0"/>
              <a:t>The district faces challenges:</a:t>
            </a:r>
          </a:p>
          <a:p>
            <a:pPr lvl="1" eaLnBrk="1" hangingPunct="1"/>
            <a:r>
              <a:rPr lang="en-US" altLang="en-US" dirty="0"/>
              <a:t>Changes in enrollment have to be monitored and adjustments to the budget made as needed. </a:t>
            </a:r>
          </a:p>
          <a:p>
            <a:pPr lvl="1" eaLnBrk="1" hangingPunct="1"/>
            <a:r>
              <a:rPr lang="en-US" altLang="en-US" dirty="0"/>
              <a:t>Increase in State Supplemental Aid are not keeping up with inflation.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E2D15C98-705A-48AC-868B-58770A0E4235}"/>
              </a:ext>
            </a:extLst>
          </p:cNvPr>
          <p:cNvSpPr>
            <a:spLocks noGrp="1"/>
          </p:cNvSpPr>
          <p:nvPr>
            <p:ph type="title"/>
          </p:nvPr>
        </p:nvSpPr>
        <p:spPr/>
        <p:txBody>
          <a:bodyPr>
            <a:normAutofit fontScale="90000"/>
          </a:bodyPr>
          <a:lstStyle/>
          <a:p>
            <a:pPr eaLnBrk="1" fontAlgn="auto" hangingPunct="1">
              <a:spcAft>
                <a:spcPts val="0"/>
              </a:spcAft>
              <a:defRPr/>
            </a:pPr>
            <a:r>
              <a:rPr lang="en-US">
                <a:solidFill>
                  <a:schemeClr val="accent1">
                    <a:lumMod val="75000"/>
                  </a:schemeClr>
                </a:solidFill>
              </a:rPr>
              <a:t>Property Taxes for the General Fund</a:t>
            </a:r>
          </a:p>
        </p:txBody>
      </p:sp>
      <p:sp>
        <p:nvSpPr>
          <p:cNvPr id="39939" name="Content Placeholder 2">
            <a:extLst>
              <a:ext uri="{FF2B5EF4-FFF2-40B4-BE49-F238E27FC236}">
                <a16:creationId xmlns:a16="http://schemas.microsoft.com/office/drawing/2014/main" id="{F6C36478-636A-4120-B903-D4101A957D71}"/>
              </a:ext>
            </a:extLst>
          </p:cNvPr>
          <p:cNvSpPr>
            <a:spLocks noGrp="1"/>
          </p:cNvSpPr>
          <p:nvPr>
            <p:ph idx="1"/>
          </p:nvPr>
        </p:nvSpPr>
        <p:spPr/>
        <p:txBody>
          <a:bodyPr rtlCol="0">
            <a:normAutofit fontScale="92500" lnSpcReduction="10000"/>
          </a:bodyPr>
          <a:lstStyle/>
          <a:p>
            <a:pPr eaLnBrk="1" fontAlgn="auto" hangingPunct="1">
              <a:spcAft>
                <a:spcPts val="0"/>
              </a:spcAft>
              <a:defRPr/>
            </a:pPr>
            <a:r>
              <a:rPr lang="en-US" sz="2800"/>
              <a:t>The funding per student is paid for by a combination of local property tax dollars and funds from the state (“state aid”).</a:t>
            </a:r>
          </a:p>
          <a:p>
            <a:pPr eaLnBrk="1" fontAlgn="auto" hangingPunct="1">
              <a:spcAft>
                <a:spcPts val="0"/>
              </a:spcAft>
              <a:defRPr/>
            </a:pPr>
            <a:r>
              <a:rPr lang="en-US" sz="2800"/>
              <a:t>Statewide, property taxes make up about one third of total funding in our General Fund (where we pay for teachers and most of our non-facility related programs).</a:t>
            </a:r>
          </a:p>
          <a:p>
            <a:pPr eaLnBrk="1" fontAlgn="auto" hangingPunct="1">
              <a:spcAft>
                <a:spcPts val="0"/>
              </a:spcAft>
              <a:defRPr/>
            </a:pPr>
            <a:r>
              <a:rPr lang="en-US" sz="2800"/>
              <a:t>The mix of property tax and state aid is determined by formula, a district with lower valuation will have higher tax rates than a district with more property value.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BA7453EB-7B20-4FD2-8B14-C5EEDA8B4755}"/>
              </a:ext>
            </a:extLst>
          </p:cNvPr>
          <p:cNvSpPr>
            <a:spLocks noGrp="1"/>
          </p:cNvSpPr>
          <p:nvPr>
            <p:ph type="title"/>
          </p:nvPr>
        </p:nvSpPr>
        <p:spPr/>
        <p:txBody>
          <a:bodyPr>
            <a:normAutofit fontScale="90000"/>
          </a:bodyPr>
          <a:lstStyle/>
          <a:p>
            <a:pPr eaLnBrk="1" fontAlgn="auto" hangingPunct="1">
              <a:spcAft>
                <a:spcPts val="0"/>
              </a:spcAft>
              <a:defRPr/>
            </a:pPr>
            <a:r>
              <a:rPr lang="en-US">
                <a:solidFill>
                  <a:schemeClr val="accent1">
                    <a:lumMod val="75000"/>
                  </a:schemeClr>
                </a:solidFill>
              </a:rPr>
              <a:t>General Fund Property Tax Components</a:t>
            </a:r>
          </a:p>
        </p:txBody>
      </p:sp>
      <p:sp>
        <p:nvSpPr>
          <p:cNvPr id="31747" name="Content Placeholder 2">
            <a:extLst>
              <a:ext uri="{FF2B5EF4-FFF2-40B4-BE49-F238E27FC236}">
                <a16:creationId xmlns:a16="http://schemas.microsoft.com/office/drawing/2014/main" id="{CCB04BCB-5873-4498-A5DE-F5A5FAED5323}"/>
              </a:ext>
            </a:extLst>
          </p:cNvPr>
          <p:cNvSpPr>
            <a:spLocks noGrp="1"/>
          </p:cNvSpPr>
          <p:nvPr>
            <p:ph idx="1"/>
          </p:nvPr>
        </p:nvSpPr>
        <p:spPr>
          <a:xfrm>
            <a:off x="76200" y="1752600"/>
            <a:ext cx="8839200" cy="4373563"/>
          </a:xfrm>
        </p:spPr>
        <p:txBody>
          <a:bodyPr/>
          <a:lstStyle/>
          <a:p>
            <a:pPr eaLnBrk="1" hangingPunct="1">
              <a:defRPr/>
            </a:pPr>
            <a:r>
              <a:rPr lang="en-US" altLang="en-US" sz="2800" dirty="0"/>
              <a:t>There are 5 components of a school district’s General Fund property tax rate.  They include:</a:t>
            </a:r>
          </a:p>
          <a:p>
            <a:pPr eaLnBrk="1" hangingPunct="1">
              <a:defRPr/>
            </a:pPr>
            <a:endParaRPr lang="en-US" altLang="en-US" sz="2800" dirty="0"/>
          </a:p>
          <a:p>
            <a:pPr lvl="1" eaLnBrk="1" hangingPunct="1">
              <a:buFont typeface="Arial" panose="020B0604020202020204" pitchFamily="34" charset="0"/>
              <a:buChar char="+"/>
              <a:defRPr/>
            </a:pPr>
            <a:r>
              <a:rPr lang="en-US" altLang="en-US" sz="2300" dirty="0"/>
              <a:t>Uniform Levy</a:t>
            </a:r>
          </a:p>
          <a:p>
            <a:pPr lvl="1" eaLnBrk="1" hangingPunct="1">
              <a:buFont typeface="Arial" panose="020B0604020202020204" pitchFamily="34" charset="0"/>
              <a:buChar char="+"/>
              <a:defRPr/>
            </a:pPr>
            <a:r>
              <a:rPr lang="en-US" altLang="en-US" sz="2300" dirty="0"/>
              <a:t>Additional Levy</a:t>
            </a:r>
          </a:p>
          <a:p>
            <a:pPr lvl="1" eaLnBrk="1" hangingPunct="1">
              <a:buFont typeface="Arial" panose="020B0604020202020204" pitchFamily="34" charset="0"/>
              <a:buChar char="+"/>
              <a:defRPr/>
            </a:pPr>
            <a:r>
              <a:rPr lang="en-US" altLang="en-US" sz="2300" dirty="0"/>
              <a:t>Instructional Support Levy (optional)</a:t>
            </a:r>
          </a:p>
          <a:p>
            <a:pPr lvl="1" eaLnBrk="1" hangingPunct="1">
              <a:buFont typeface="Arial" panose="020B0604020202020204" pitchFamily="34" charset="0"/>
              <a:buChar char="+"/>
              <a:defRPr/>
            </a:pPr>
            <a:r>
              <a:rPr lang="en-US" altLang="en-US" sz="2300" dirty="0"/>
              <a:t>Cash Reserve Levy – SBRC (only if fund balance &lt; 20%)</a:t>
            </a:r>
          </a:p>
          <a:p>
            <a:pPr lvl="1" eaLnBrk="1" hangingPunct="1">
              <a:buFont typeface="Arial" panose="020B0604020202020204" pitchFamily="34" charset="0"/>
              <a:buChar char="+"/>
              <a:defRPr/>
            </a:pPr>
            <a:r>
              <a:rPr lang="en-US" altLang="en-US" sz="2300" dirty="0"/>
              <a:t>Cash Reserve Levy – Other (only if fund balance &lt; 20%)</a:t>
            </a:r>
          </a:p>
          <a:p>
            <a:pPr lvl="1" eaLnBrk="1" hangingPunct="1">
              <a:buFont typeface="Arial" panose="020B0604020202020204" pitchFamily="34" charset="0"/>
              <a:buNone/>
              <a:defRPr/>
            </a:pPr>
            <a:r>
              <a:rPr lang="en-US" altLang="en-US" sz="2300" dirty="0"/>
              <a:t>=  Total General Fund Levy</a:t>
            </a:r>
          </a:p>
          <a:p>
            <a:pPr marL="411163" lvl="1" indent="0" eaLnBrk="1" hangingPunct="1">
              <a:buFont typeface="Arial" panose="020B0604020202020204" pitchFamily="34" charset="0"/>
              <a:buNone/>
              <a:defRPr/>
            </a:pPr>
            <a:endParaRPr lang="en-US"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0301867A-490D-4A99-A675-9DE0EE7A0EAC}"/>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Uniform Levy Property Taxes</a:t>
            </a:r>
          </a:p>
        </p:txBody>
      </p:sp>
      <p:graphicFrame>
        <p:nvGraphicFramePr>
          <p:cNvPr id="32771" name="Object 2">
            <a:extLst>
              <a:ext uri="{FF2B5EF4-FFF2-40B4-BE49-F238E27FC236}">
                <a16:creationId xmlns:a16="http://schemas.microsoft.com/office/drawing/2014/main" id="{D646875F-6EDA-8189-6265-FC4185741695}"/>
              </a:ext>
            </a:extLst>
          </p:cNvPr>
          <p:cNvGraphicFramePr>
            <a:graphicFrameLocks noChangeAspect="1"/>
          </p:cNvGraphicFramePr>
          <p:nvPr/>
        </p:nvGraphicFramePr>
        <p:xfrm>
          <a:off x="479425" y="19827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19827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1">
            <a:extLst>
              <a:ext uri="{FF2B5EF4-FFF2-40B4-BE49-F238E27FC236}">
                <a16:creationId xmlns:a16="http://schemas.microsoft.com/office/drawing/2014/main" id="{F2EC81F1-245E-4D19-A4A1-B59E591B7ECA}"/>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lumMod val="75000"/>
                  </a:schemeClr>
                </a:solidFill>
              </a:rPr>
              <a:t>Additional Levy Property Taxes</a:t>
            </a:r>
          </a:p>
        </p:txBody>
      </p:sp>
      <p:graphicFrame>
        <p:nvGraphicFramePr>
          <p:cNvPr id="33795" name="Object 6">
            <a:extLst>
              <a:ext uri="{FF2B5EF4-FFF2-40B4-BE49-F238E27FC236}">
                <a16:creationId xmlns:a16="http://schemas.microsoft.com/office/drawing/2014/main" id="{C6803E0F-1DDE-FC9E-DBB6-7CB8A94735E0}"/>
              </a:ext>
            </a:extLst>
          </p:cNvPr>
          <p:cNvGraphicFramePr>
            <a:graphicFrameLocks noChangeAspect="1"/>
          </p:cNvGraphicFramePr>
          <p:nvPr/>
        </p:nvGraphicFramePr>
        <p:xfrm>
          <a:off x="387350" y="2057400"/>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350" y="2057400"/>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a:extLst>
              <a:ext uri="{FF2B5EF4-FFF2-40B4-BE49-F238E27FC236}">
                <a16:creationId xmlns:a16="http://schemas.microsoft.com/office/drawing/2014/main" id="{387EEE90-11E5-4D59-89AF-E8342637F17A}"/>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lumMod val="75000"/>
                  </a:schemeClr>
                </a:solidFill>
              </a:rPr>
              <a:t>Total Cash Reserve Levy Property Taxes</a:t>
            </a:r>
          </a:p>
        </p:txBody>
      </p:sp>
      <p:graphicFrame>
        <p:nvGraphicFramePr>
          <p:cNvPr id="8" name="Chart 7">
            <a:extLst>
              <a:ext uri="{FF2B5EF4-FFF2-40B4-BE49-F238E27FC236}">
                <a16:creationId xmlns:a16="http://schemas.microsoft.com/office/drawing/2014/main" id="{CEC30F4A-C955-49DC-850E-0CF6D58F0C5F}"/>
              </a:ext>
            </a:extLst>
          </p:cNvPr>
          <p:cNvGraphicFramePr>
            <a:graphicFrameLocks/>
          </p:cNvGraphicFramePr>
          <p:nvPr/>
        </p:nvGraphicFramePr>
        <p:xfrm>
          <a:off x="14901863" y="97413763"/>
          <a:ext cx="4900612" cy="4114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0BEB4365-36C7-4181-9D45-7B0D2033CE95}"/>
              </a:ext>
            </a:extLst>
          </p:cNvPr>
          <p:cNvGraphicFramePr>
            <a:graphicFrameLocks noGrp="1"/>
          </p:cNvGraphicFramePr>
          <p:nvPr/>
        </p:nvGraphicFramePr>
        <p:xfrm>
          <a:off x="-5094288" y="-46394688"/>
          <a:ext cx="8204201" cy="4114800"/>
        </p:xfrm>
        <a:graphic>
          <a:graphicData uri="http://schemas.openxmlformats.org/drawingml/2006/table">
            <a:tbl>
              <a:tblPr>
                <a:tableStyleId>{5C22544A-7EE6-4342-B048-85BDC9FD1C3A}</a:tableStyleId>
              </a:tblPr>
              <a:tblGrid>
                <a:gridCol w="4902201">
                  <a:extLst>
                    <a:ext uri="{9D8B030D-6E8A-4147-A177-3AD203B41FA5}">
                      <a16:colId xmlns:a16="http://schemas.microsoft.com/office/drawing/2014/main" val="3283176991"/>
                    </a:ext>
                  </a:extLst>
                </a:gridCol>
                <a:gridCol w="3302000">
                  <a:extLst>
                    <a:ext uri="{9D8B030D-6E8A-4147-A177-3AD203B41FA5}">
                      <a16:colId xmlns:a16="http://schemas.microsoft.com/office/drawing/2014/main" val="3557766956"/>
                    </a:ext>
                  </a:extLst>
                </a:gridCol>
              </a:tblGrid>
              <a:tr h="4114800">
                <a:tc>
                  <a:txBody>
                    <a:bodyPr/>
                    <a:lstStyle/>
                    <a:p>
                      <a:pPr algn="l" fontAlgn="b"/>
                      <a:endParaRPr lang="en-US" sz="1100" b="0" i="0" u="none" strike="noStrike">
                        <a:solidFill>
                          <a:srgbClr val="000000"/>
                        </a:solidFill>
                        <a:effectLst/>
                        <a:latin typeface="Verdana" panose="020B0604030504040204" pitchFamily="34" charset="0"/>
                      </a:endParaRPr>
                    </a:p>
                  </a:txBody>
                  <a:tcPr marL="0" marR="0" marT="0" marB="0"/>
                </a:tc>
                <a:tc>
                  <a:txBody>
                    <a:bodyPr/>
                    <a:lstStyle/>
                    <a:p>
                      <a:pPr algn="l" fontAlgn="ctr"/>
                      <a:r>
                        <a:rPr lang="en-US" sz="2600" u="none" strike="noStrike" dirty="0">
                          <a:effectLst/>
                        </a:rPr>
                        <a:t>The Columbus School District's Cash Reserve Levy SBRC declined by $199,640.  This is a decrease of 100.0% compared to FY 2018.</a:t>
                      </a:r>
                      <a:endParaRPr lang="en-US" sz="2600" b="0" i="0" u="none" strike="noStrike" dirty="0">
                        <a:solidFill>
                          <a:srgbClr val="000000"/>
                        </a:solidFill>
                        <a:effectLst/>
                        <a:latin typeface="Verdana" panose="020B0604030504040204" pitchFamily="34" charset="0"/>
                      </a:endParaRPr>
                    </a:p>
                  </a:txBody>
                  <a:tcPr marL="0" marR="0" marT="0" marB="0" anchor="ctr"/>
                </a:tc>
                <a:extLst>
                  <a:ext uri="{0D108BD9-81ED-4DB2-BD59-A6C34878D82A}">
                    <a16:rowId xmlns:a16="http://schemas.microsoft.com/office/drawing/2014/main" val="3900737281"/>
                  </a:ext>
                </a:extLst>
              </a:tr>
            </a:tbl>
          </a:graphicData>
        </a:graphic>
      </p:graphicFrame>
      <p:graphicFrame>
        <p:nvGraphicFramePr>
          <p:cNvPr id="10" name="Chart 9">
            <a:extLst>
              <a:ext uri="{FF2B5EF4-FFF2-40B4-BE49-F238E27FC236}">
                <a16:creationId xmlns:a16="http://schemas.microsoft.com/office/drawing/2014/main" id="{BC0598F6-9442-4808-85C8-CFCAA9EEF56E}"/>
              </a:ext>
            </a:extLst>
          </p:cNvPr>
          <p:cNvGraphicFramePr>
            <a:graphicFrameLocks/>
          </p:cNvGraphicFramePr>
          <p:nvPr/>
        </p:nvGraphicFramePr>
        <p:xfrm>
          <a:off x="9337675" y="49137888"/>
          <a:ext cx="4900613"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le 1">
            <a:extLst>
              <a:ext uri="{FF2B5EF4-FFF2-40B4-BE49-F238E27FC236}">
                <a16:creationId xmlns:a16="http://schemas.microsoft.com/office/drawing/2014/main" id="{F3619611-BBF7-4544-A180-F7AEEC8D4BBC}"/>
              </a:ext>
            </a:extLst>
          </p:cNvPr>
          <p:cNvGraphicFramePr>
            <a:graphicFrameLocks noGrp="1"/>
          </p:cNvGraphicFramePr>
          <p:nvPr/>
        </p:nvGraphicFramePr>
        <p:xfrm>
          <a:off x="-5087938" y="-48431450"/>
          <a:ext cx="8204201" cy="4114800"/>
        </p:xfrm>
        <a:graphic>
          <a:graphicData uri="http://schemas.openxmlformats.org/drawingml/2006/table">
            <a:tbl>
              <a:tblPr>
                <a:tableStyleId>{5C22544A-7EE6-4342-B048-85BDC9FD1C3A}</a:tableStyleId>
              </a:tblPr>
              <a:tblGrid>
                <a:gridCol w="4902201">
                  <a:extLst>
                    <a:ext uri="{9D8B030D-6E8A-4147-A177-3AD203B41FA5}">
                      <a16:colId xmlns:a16="http://schemas.microsoft.com/office/drawing/2014/main" val="1558330962"/>
                    </a:ext>
                  </a:extLst>
                </a:gridCol>
                <a:gridCol w="3302000">
                  <a:extLst>
                    <a:ext uri="{9D8B030D-6E8A-4147-A177-3AD203B41FA5}">
                      <a16:colId xmlns:a16="http://schemas.microsoft.com/office/drawing/2014/main" val="2204851696"/>
                    </a:ext>
                  </a:extLst>
                </a:gridCol>
              </a:tblGrid>
              <a:tr h="4114800">
                <a:tc>
                  <a:txBody>
                    <a:bodyPr/>
                    <a:lstStyle/>
                    <a:p>
                      <a:pPr algn="l" fontAlgn="b"/>
                      <a:endParaRPr lang="en-US" sz="1100" b="0" i="0" u="none" strike="noStrike">
                        <a:solidFill>
                          <a:srgbClr val="000000"/>
                        </a:solidFill>
                        <a:effectLst/>
                        <a:latin typeface="Verdana" panose="020B0604030504040204" pitchFamily="34" charset="0"/>
                      </a:endParaRPr>
                    </a:p>
                  </a:txBody>
                  <a:tcPr marL="0" marR="0" marT="0" marB="0"/>
                </a:tc>
                <a:tc>
                  <a:txBody>
                    <a:bodyPr/>
                    <a:lstStyle/>
                    <a:p>
                      <a:pPr algn="l" fontAlgn="ctr"/>
                      <a:r>
                        <a:rPr lang="en-US" sz="2600" u="none" strike="noStrike" dirty="0">
                          <a:effectLst/>
                        </a:rPr>
                        <a:t>The Columbus School District's Cash Reserve Levy Other increased by $50,056. This is an increase of 85.0% compared to FY 2019.</a:t>
                      </a:r>
                      <a:endParaRPr lang="en-US" sz="2600" b="0" i="0" u="none" strike="noStrike" dirty="0">
                        <a:solidFill>
                          <a:srgbClr val="000000"/>
                        </a:solidFill>
                        <a:effectLst/>
                        <a:latin typeface="Verdana" panose="020B0604030504040204" pitchFamily="34" charset="0"/>
                      </a:endParaRPr>
                    </a:p>
                  </a:txBody>
                  <a:tcPr marL="0" marR="0" marT="0" marB="0" anchor="ctr"/>
                </a:tc>
                <a:extLst>
                  <a:ext uri="{0D108BD9-81ED-4DB2-BD59-A6C34878D82A}">
                    <a16:rowId xmlns:a16="http://schemas.microsoft.com/office/drawing/2014/main" val="771558191"/>
                  </a:ext>
                </a:extLst>
              </a:tr>
            </a:tbl>
          </a:graphicData>
        </a:graphic>
      </p:graphicFrame>
      <p:graphicFrame>
        <p:nvGraphicFramePr>
          <p:cNvPr id="9" name="Chart 8">
            <a:extLst>
              <a:ext uri="{FF2B5EF4-FFF2-40B4-BE49-F238E27FC236}">
                <a16:creationId xmlns:a16="http://schemas.microsoft.com/office/drawing/2014/main" id="{183DC1C3-80DF-4A7C-9B45-3FCD9493455E}"/>
              </a:ext>
            </a:extLst>
          </p:cNvPr>
          <p:cNvGraphicFramePr>
            <a:graphicFrameLocks/>
          </p:cNvGraphicFramePr>
          <p:nvPr/>
        </p:nvGraphicFramePr>
        <p:xfrm>
          <a:off x="9334500" y="51176238"/>
          <a:ext cx="4897438" cy="4114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6886" name="Object 2">
            <a:extLst>
              <a:ext uri="{FF2B5EF4-FFF2-40B4-BE49-F238E27FC236}">
                <a16:creationId xmlns:a16="http://schemas.microsoft.com/office/drawing/2014/main" id="{59259699-D771-A550-5BFB-927570955175}"/>
              </a:ext>
            </a:extLst>
          </p:cNvPr>
          <p:cNvGraphicFramePr>
            <a:graphicFrameLocks noChangeAspect="1"/>
          </p:cNvGraphicFramePr>
          <p:nvPr>
            <p:extLst>
              <p:ext uri="{D42A27DB-BD31-4B8C-83A1-F6EECF244321}">
                <p14:modId xmlns:p14="http://schemas.microsoft.com/office/powerpoint/2010/main" val="2991440011"/>
              </p:ext>
            </p:extLst>
          </p:nvPr>
        </p:nvGraphicFramePr>
        <p:xfrm>
          <a:off x="481013" y="2057400"/>
          <a:ext cx="8207375" cy="4117975"/>
        </p:xfrm>
        <a:graphic>
          <a:graphicData uri="http://schemas.openxmlformats.org/presentationml/2006/ole">
            <mc:AlternateContent xmlns:mc="http://schemas.openxmlformats.org/markup-compatibility/2006">
              <mc:Choice xmlns:v="urn:schemas-microsoft-com:vml" Requires="v">
                <p:oleObj name="Worksheet" r:id="rId5" imgW="8216900" imgH="4127500" progId="Excel.Sheet.8">
                  <p:link updateAutomatic="1"/>
                </p:oleObj>
              </mc:Choice>
              <mc:Fallback>
                <p:oleObj name="Worksheet" r:id="rId5" imgW="8216900" imgH="4127500" progId="Excel.Sheet.8">
                  <p:link updateAutomatic="1"/>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013" y="2057400"/>
                        <a:ext cx="8207375"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1">
            <a:extLst>
              <a:ext uri="{FF2B5EF4-FFF2-40B4-BE49-F238E27FC236}">
                <a16:creationId xmlns:a16="http://schemas.microsoft.com/office/drawing/2014/main" id="{3367BAB1-09F2-4A4A-B6AB-E1DBE668AD4D}"/>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lumMod val="75000"/>
                  </a:schemeClr>
                </a:solidFill>
              </a:rPr>
              <a:t>Total General Fund Levy Property Taxes</a:t>
            </a:r>
          </a:p>
        </p:txBody>
      </p:sp>
      <p:graphicFrame>
        <p:nvGraphicFramePr>
          <p:cNvPr id="37891" name="Object 1">
            <a:extLst>
              <a:ext uri="{FF2B5EF4-FFF2-40B4-BE49-F238E27FC236}">
                <a16:creationId xmlns:a16="http://schemas.microsoft.com/office/drawing/2014/main" id="{030E0512-1826-7150-B352-EB257C1EABAC}"/>
              </a:ext>
            </a:extLst>
          </p:cNvPr>
          <p:cNvGraphicFramePr>
            <a:graphicFrameLocks noChangeAspect="1"/>
          </p:cNvGraphicFramePr>
          <p:nvPr/>
        </p:nvGraphicFramePr>
        <p:xfrm>
          <a:off x="454025" y="19827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1982788"/>
                        <a:ext cx="8207375"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819DC-34F5-4FB2-88F3-561280433658}"/>
              </a:ext>
            </a:extLst>
          </p:cNvPr>
          <p:cNvSpPr>
            <a:spLocks noGrp="1"/>
          </p:cNvSpPr>
          <p:nvPr>
            <p:ph type="title"/>
          </p:nvPr>
        </p:nvSpPr>
        <p:spPr/>
        <p:txBody>
          <a:bodyPr>
            <a:normAutofit fontScale="90000"/>
          </a:bodyPr>
          <a:lstStyle/>
          <a:p>
            <a:pPr>
              <a:defRPr/>
            </a:pPr>
            <a:r>
              <a:rPr lang="en-US" dirty="0"/>
              <a:t>General Fund Property Tax Rate</a:t>
            </a:r>
          </a:p>
        </p:txBody>
      </p:sp>
      <p:sp>
        <p:nvSpPr>
          <p:cNvPr id="38915" name="Content Placeholder 2">
            <a:extLst>
              <a:ext uri="{FF2B5EF4-FFF2-40B4-BE49-F238E27FC236}">
                <a16:creationId xmlns:a16="http://schemas.microsoft.com/office/drawing/2014/main" id="{A6123E9D-64C2-9E89-5FEE-9C948AADDA5A}"/>
              </a:ext>
            </a:extLst>
          </p:cNvPr>
          <p:cNvSpPr>
            <a:spLocks noGrp="1"/>
          </p:cNvSpPr>
          <p:nvPr>
            <p:ph idx="1"/>
          </p:nvPr>
        </p:nvSpPr>
        <p:spPr/>
        <p:txBody>
          <a:bodyPr/>
          <a:lstStyle/>
          <a:p>
            <a:endParaRPr lang="en-US" altLang="en-US"/>
          </a:p>
        </p:txBody>
      </p:sp>
      <p:graphicFrame>
        <p:nvGraphicFramePr>
          <p:cNvPr id="38916" name="Object 2">
            <a:extLst>
              <a:ext uri="{FF2B5EF4-FFF2-40B4-BE49-F238E27FC236}">
                <a16:creationId xmlns:a16="http://schemas.microsoft.com/office/drawing/2014/main" id="{D3894799-0B99-2F06-E2F5-EDCEB2F6C396}"/>
              </a:ext>
            </a:extLst>
          </p:cNvPr>
          <p:cNvGraphicFramePr>
            <a:graphicFrameLocks noChangeAspect="1"/>
          </p:cNvGraphicFramePr>
          <p:nvPr/>
        </p:nvGraphicFramePr>
        <p:xfrm>
          <a:off x="307975" y="1671638"/>
          <a:ext cx="8347075" cy="4533900"/>
        </p:xfrm>
        <a:graphic>
          <a:graphicData uri="http://schemas.openxmlformats.org/presentationml/2006/ole">
            <mc:AlternateContent xmlns:mc="http://schemas.openxmlformats.org/markup-compatibility/2006">
              <mc:Choice xmlns:v="urn:schemas-microsoft-com:vml" Requires="v">
                <p:oleObj name="Worksheet" r:id="rId2" imgW="8356600" imgH="4533900" progId="Excel.Sheet.8">
                  <p:link updateAutomatic="1"/>
                </p:oleObj>
              </mc:Choice>
              <mc:Fallback>
                <p:oleObj name="Worksheet" r:id="rId2" imgW="8356600" imgH="45339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671638"/>
                        <a:ext cx="8347075"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C4646-A548-4991-A208-587A21F4510A}"/>
              </a:ext>
            </a:extLst>
          </p:cNvPr>
          <p:cNvSpPr>
            <a:spLocks noGrp="1"/>
          </p:cNvSpPr>
          <p:nvPr>
            <p:ph type="title"/>
          </p:nvPr>
        </p:nvSpPr>
        <p:spPr/>
        <p:txBody>
          <a:bodyPr>
            <a:normAutofit fontScale="90000"/>
          </a:bodyPr>
          <a:lstStyle/>
          <a:p>
            <a:pPr>
              <a:defRPr/>
            </a:pPr>
            <a:r>
              <a:rPr lang="en-US" dirty="0"/>
              <a:t>Levies outside of the general Fund</a:t>
            </a:r>
          </a:p>
        </p:txBody>
      </p:sp>
      <p:sp>
        <p:nvSpPr>
          <p:cNvPr id="39939" name="Content Placeholder 2">
            <a:extLst>
              <a:ext uri="{FF2B5EF4-FFF2-40B4-BE49-F238E27FC236}">
                <a16:creationId xmlns:a16="http://schemas.microsoft.com/office/drawing/2014/main" id="{802ED821-C9ED-E37B-7AA4-B8C036223C5C}"/>
              </a:ext>
            </a:extLst>
          </p:cNvPr>
          <p:cNvSpPr>
            <a:spLocks noGrp="1"/>
          </p:cNvSpPr>
          <p:nvPr>
            <p:ph idx="1"/>
          </p:nvPr>
        </p:nvSpPr>
        <p:spPr>
          <a:xfrm>
            <a:off x="457200" y="1752600"/>
            <a:ext cx="8229600" cy="4697413"/>
          </a:xfrm>
        </p:spPr>
        <p:txBody>
          <a:bodyPr/>
          <a:lstStyle/>
          <a:p>
            <a:r>
              <a:rPr lang="en-US" altLang="en-US" sz="2600"/>
              <a:t>There are certain funding sources available to districts outside of the General Fund.</a:t>
            </a:r>
          </a:p>
          <a:p>
            <a:r>
              <a:rPr lang="en-US" altLang="en-US" sz="2600"/>
              <a:t>The maximum amounts and permissible uses are governed by the Code of Iowa.</a:t>
            </a:r>
          </a:p>
          <a:p>
            <a:r>
              <a:rPr lang="en-US" altLang="en-US" sz="2600"/>
              <a:t>The following charts show the expected revenue and expenditure totals for each fund as well as the impact on the fund balance.</a:t>
            </a:r>
          </a:p>
          <a:p>
            <a:r>
              <a:rPr lang="en-US" altLang="en-US" sz="2600"/>
              <a:t>A summary chart of the property tax rate for these levies is contained at the end of this section.</a:t>
            </a:r>
          </a:p>
          <a:p>
            <a:endParaRPr lang="en-US" altLang="en-US" sz="2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1F59C751-E234-442D-9777-5C6A41767484}"/>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Non General Fund Levies</a:t>
            </a:r>
          </a:p>
        </p:txBody>
      </p:sp>
      <p:sp>
        <p:nvSpPr>
          <p:cNvPr id="40963" name="Content Placeholder 2">
            <a:extLst>
              <a:ext uri="{FF2B5EF4-FFF2-40B4-BE49-F238E27FC236}">
                <a16:creationId xmlns:a16="http://schemas.microsoft.com/office/drawing/2014/main" id="{880D3B85-33C0-E023-73DD-97D30A4D7A6B}"/>
              </a:ext>
            </a:extLst>
          </p:cNvPr>
          <p:cNvSpPr>
            <a:spLocks noGrp="1"/>
          </p:cNvSpPr>
          <p:nvPr>
            <p:ph idx="1"/>
          </p:nvPr>
        </p:nvSpPr>
        <p:spPr/>
        <p:txBody>
          <a:bodyPr/>
          <a:lstStyle/>
          <a:p>
            <a:pPr eaLnBrk="1" hangingPunct="1"/>
            <a:r>
              <a:rPr lang="en-US" altLang="en-US"/>
              <a:t>Management Fund</a:t>
            </a:r>
          </a:p>
          <a:p>
            <a:pPr eaLnBrk="1" hangingPunct="1"/>
            <a:r>
              <a:rPr lang="en-US" altLang="en-US"/>
              <a:t>PPEL Fund</a:t>
            </a:r>
          </a:p>
          <a:p>
            <a:pPr eaLnBrk="1" hangingPunct="1"/>
            <a:r>
              <a:rPr lang="en-US" altLang="en-US"/>
              <a:t>PERL Fund</a:t>
            </a:r>
          </a:p>
          <a:p>
            <a:pPr eaLnBrk="1" hangingPunct="1"/>
            <a:r>
              <a:rPr lang="en-US" altLang="en-US"/>
              <a:t>Activity Fund</a:t>
            </a:r>
          </a:p>
          <a:p>
            <a:pPr eaLnBrk="1" hangingPunct="1"/>
            <a:r>
              <a:rPr lang="en-US" altLang="en-US"/>
              <a:t>Capital Projects Fund</a:t>
            </a:r>
          </a:p>
          <a:p>
            <a:pPr eaLnBrk="1" hangingPunct="1"/>
            <a:r>
              <a:rPr lang="en-US" altLang="en-US"/>
              <a:t>Debt Service Funds</a:t>
            </a:r>
          </a:p>
          <a:p>
            <a:pPr eaLnBrk="1" hangingPunct="1"/>
            <a:r>
              <a:rPr lang="en-US" altLang="en-US"/>
              <a:t>Nutrition Funds</a:t>
            </a:r>
          </a:p>
          <a:p>
            <a:pPr eaLnBrk="1" hangingPunct="1"/>
            <a:r>
              <a:rPr lang="en-US" altLang="en-US"/>
              <a:t>Sales Tax Funds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EE718B0-A0E4-43CC-B29B-0D60406B54FB}"/>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Enrollment</a:t>
            </a:r>
          </a:p>
        </p:txBody>
      </p:sp>
      <p:sp>
        <p:nvSpPr>
          <p:cNvPr id="35843" name="Content Placeholder 2">
            <a:extLst>
              <a:ext uri="{FF2B5EF4-FFF2-40B4-BE49-F238E27FC236}">
                <a16:creationId xmlns:a16="http://schemas.microsoft.com/office/drawing/2014/main" id="{275B30B5-FC37-48AF-9DB5-8577FD5CCA92}"/>
              </a:ext>
            </a:extLst>
          </p:cNvPr>
          <p:cNvSpPr>
            <a:spLocks noGrp="1"/>
          </p:cNvSpPr>
          <p:nvPr>
            <p:ph idx="1"/>
          </p:nvPr>
        </p:nvSpPr>
        <p:spPr/>
        <p:txBody>
          <a:bodyPr rtlCol="0">
            <a:normAutofit fontScale="92500" lnSpcReduction="20000"/>
          </a:bodyPr>
          <a:lstStyle/>
          <a:p>
            <a:pPr eaLnBrk="1" fontAlgn="auto" hangingPunct="1">
              <a:spcAft>
                <a:spcPts val="0"/>
              </a:spcAft>
              <a:defRPr/>
            </a:pPr>
            <a:r>
              <a:rPr lang="en-US" sz="2800" dirty="0"/>
              <a:t>Supplementary Weightings are other subgroups of students that the funding formula allots additional funds.  This can include English Language Learners, sharing, or reorganization incentives.</a:t>
            </a:r>
          </a:p>
          <a:p>
            <a:pPr eaLnBrk="1" fontAlgn="auto" hangingPunct="1">
              <a:spcAft>
                <a:spcPts val="0"/>
              </a:spcAft>
              <a:defRPr/>
            </a:pPr>
            <a:r>
              <a:rPr lang="en-US" sz="2800" dirty="0"/>
              <a:t>Preschool Budget Enrollment is the number of students we count for purposes of 4 year old preschool.  This number represents 50 percent of the actual number of children served (the state only provides 50% of the cost of K-12 students).</a:t>
            </a:r>
          </a:p>
          <a:p>
            <a:pPr eaLnBrk="1" fontAlgn="auto" hangingPunct="1">
              <a:spcAft>
                <a:spcPts val="0"/>
              </a:spcAft>
              <a:defRPr/>
            </a:pPr>
            <a:r>
              <a:rPr lang="en-US" sz="2800" dirty="0"/>
              <a:t>Let’s look at each of these in turn.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8478007-F848-489F-9C23-2036040924A4}"/>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management Fund</a:t>
            </a:r>
          </a:p>
        </p:txBody>
      </p:sp>
      <p:graphicFrame>
        <p:nvGraphicFramePr>
          <p:cNvPr id="41987" name="Object 4">
            <a:extLst>
              <a:ext uri="{FF2B5EF4-FFF2-40B4-BE49-F238E27FC236}">
                <a16:creationId xmlns:a16="http://schemas.microsoft.com/office/drawing/2014/main" id="{DE38A9BD-F27A-A25D-8ADA-8ABADEE216D8}"/>
              </a:ext>
            </a:extLst>
          </p:cNvPr>
          <p:cNvGraphicFramePr>
            <a:graphicFrameLocks noChangeAspect="1"/>
          </p:cNvGraphicFramePr>
          <p:nvPr/>
        </p:nvGraphicFramePr>
        <p:xfrm>
          <a:off x="998538" y="1682750"/>
          <a:ext cx="7223125" cy="5614988"/>
        </p:xfrm>
        <a:graphic>
          <a:graphicData uri="http://schemas.openxmlformats.org/presentationml/2006/ole">
            <mc:AlternateContent xmlns:mc="http://schemas.openxmlformats.org/markup-compatibility/2006">
              <mc:Choice xmlns:v="urn:schemas-microsoft-com:vml" Requires="v">
                <p:oleObj name="Worksheet" r:id="rId2" imgW="4241800" imgH="3302000" progId="Excel.Sheet.8">
                  <p:link updateAutomatic="1"/>
                </p:oleObj>
              </mc:Choice>
              <mc:Fallback>
                <p:oleObj name="Worksheet" r:id="rId2" imgW="4241800" imgH="3302000" progId="Excel.Sheet.8">
                  <p:link updateAutomatic="1"/>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538" y="1682750"/>
                        <a:ext cx="7223125" cy="561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66E8621C-99DC-4582-80CC-89CE21EAC1C8}"/>
              </a:ext>
            </a:extLst>
          </p:cNvPr>
          <p:cNvSpPr>
            <a:spLocks noGrp="1"/>
          </p:cNvSpPr>
          <p:nvPr>
            <p:ph type="title"/>
          </p:nvPr>
        </p:nvSpPr>
        <p:spPr/>
        <p:txBody>
          <a:bodyPr>
            <a:normAutofit fontScale="90000"/>
          </a:bodyPr>
          <a:lstStyle/>
          <a:p>
            <a:pPr eaLnBrk="1" fontAlgn="auto" hangingPunct="1">
              <a:spcAft>
                <a:spcPts val="0"/>
              </a:spcAft>
              <a:defRPr/>
            </a:pPr>
            <a:r>
              <a:rPr lang="en-US" dirty="0">
                <a:solidFill>
                  <a:schemeClr val="accent1">
                    <a:lumMod val="75000"/>
                  </a:schemeClr>
                </a:solidFill>
              </a:rPr>
              <a:t>Physical plant &amp; equipment Levy (PPEL) Fund</a:t>
            </a:r>
          </a:p>
        </p:txBody>
      </p:sp>
      <p:graphicFrame>
        <p:nvGraphicFramePr>
          <p:cNvPr id="43011" name="Object 2">
            <a:extLst>
              <a:ext uri="{FF2B5EF4-FFF2-40B4-BE49-F238E27FC236}">
                <a16:creationId xmlns:a16="http://schemas.microsoft.com/office/drawing/2014/main" id="{6B6B6D8E-CC29-799B-1836-F9111B58242B}"/>
              </a:ext>
            </a:extLst>
          </p:cNvPr>
          <p:cNvGraphicFramePr>
            <a:graphicFrameLocks noChangeAspect="1"/>
          </p:cNvGraphicFramePr>
          <p:nvPr/>
        </p:nvGraphicFramePr>
        <p:xfrm>
          <a:off x="849313" y="1681163"/>
          <a:ext cx="7369175" cy="5729287"/>
        </p:xfrm>
        <a:graphic>
          <a:graphicData uri="http://schemas.openxmlformats.org/presentationml/2006/ole">
            <mc:AlternateContent xmlns:mc="http://schemas.openxmlformats.org/markup-compatibility/2006">
              <mc:Choice xmlns:v="urn:schemas-microsoft-com:vml" Requires="v">
                <p:oleObj name="Worksheet" r:id="rId2" imgW="4241800" imgH="3302000" progId="Excel.Sheet.8">
                  <p:link updateAutomatic="1"/>
                </p:oleObj>
              </mc:Choice>
              <mc:Fallback>
                <p:oleObj name="Worksheet" r:id="rId2" imgW="4241800" imgH="33020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313" y="1681163"/>
                        <a:ext cx="7369175" cy="572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0F2D7FC5-6684-4684-8656-6AC0335FBC94}"/>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activity Fund</a:t>
            </a:r>
          </a:p>
        </p:txBody>
      </p:sp>
      <p:graphicFrame>
        <p:nvGraphicFramePr>
          <p:cNvPr id="45059" name="Object 5">
            <a:extLst>
              <a:ext uri="{FF2B5EF4-FFF2-40B4-BE49-F238E27FC236}">
                <a16:creationId xmlns:a16="http://schemas.microsoft.com/office/drawing/2014/main" id="{375979F7-8DFB-95FD-3E04-6C89D5B1D1AA}"/>
              </a:ext>
            </a:extLst>
          </p:cNvPr>
          <p:cNvGraphicFramePr>
            <a:graphicFrameLocks noChangeAspect="1"/>
          </p:cNvGraphicFramePr>
          <p:nvPr/>
        </p:nvGraphicFramePr>
        <p:xfrm>
          <a:off x="1146175" y="1681163"/>
          <a:ext cx="7002463" cy="5443537"/>
        </p:xfrm>
        <a:graphic>
          <a:graphicData uri="http://schemas.openxmlformats.org/presentationml/2006/ole">
            <mc:AlternateContent xmlns:mc="http://schemas.openxmlformats.org/markup-compatibility/2006">
              <mc:Choice xmlns:v="urn:schemas-microsoft-com:vml" Requires="v">
                <p:oleObj name="Worksheet" r:id="rId2" imgW="4241800" imgH="3302000" progId="Excel.Sheet.8">
                  <p:link updateAutomatic="1"/>
                </p:oleObj>
              </mc:Choice>
              <mc:Fallback>
                <p:oleObj name="Worksheet" r:id="rId2" imgW="4241800" imgH="33020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6175" y="1681163"/>
                        <a:ext cx="7002463" cy="544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6AB4C-6DB0-4F7D-8EF0-DFECCFA6D29A}"/>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Debt service fund</a:t>
            </a:r>
          </a:p>
        </p:txBody>
      </p:sp>
      <p:graphicFrame>
        <p:nvGraphicFramePr>
          <p:cNvPr id="47107" name="Object 2">
            <a:extLst>
              <a:ext uri="{FF2B5EF4-FFF2-40B4-BE49-F238E27FC236}">
                <a16:creationId xmlns:a16="http://schemas.microsoft.com/office/drawing/2014/main" id="{9C242485-1BEC-129B-7FBF-28BC839ABA61}"/>
              </a:ext>
            </a:extLst>
          </p:cNvPr>
          <p:cNvGraphicFramePr>
            <a:graphicFrameLocks noChangeAspect="1"/>
          </p:cNvGraphicFramePr>
          <p:nvPr>
            <p:extLst>
              <p:ext uri="{D42A27DB-BD31-4B8C-83A1-F6EECF244321}">
                <p14:modId xmlns:p14="http://schemas.microsoft.com/office/powerpoint/2010/main" val="964504169"/>
              </p:ext>
            </p:extLst>
          </p:nvPr>
        </p:nvGraphicFramePr>
        <p:xfrm>
          <a:off x="860425" y="1828800"/>
          <a:ext cx="7391400" cy="5745163"/>
        </p:xfrm>
        <a:graphic>
          <a:graphicData uri="http://schemas.openxmlformats.org/presentationml/2006/ole">
            <mc:AlternateContent xmlns:mc="http://schemas.openxmlformats.org/markup-compatibility/2006">
              <mc:Choice xmlns:v="urn:schemas-microsoft-com:vml" Requires="v">
                <p:oleObj name="Worksheet" r:id="rId4" imgW="4241800" imgH="3302000" progId="Excel.Sheet.8">
                  <p:link updateAutomatic="1"/>
                </p:oleObj>
              </mc:Choice>
              <mc:Fallback>
                <p:oleObj name="Worksheet" r:id="rId4" imgW="4241800" imgH="3302000" progId="Excel.Sheet.8">
                  <p:link updateAutomatic="1"/>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0425" y="1828800"/>
                        <a:ext cx="7391400" cy="574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B73A9A6-1F75-4984-99EF-3925D65B6015}"/>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Nutrition Fund</a:t>
            </a:r>
          </a:p>
        </p:txBody>
      </p:sp>
      <p:graphicFrame>
        <p:nvGraphicFramePr>
          <p:cNvPr id="48131" name="Object 2">
            <a:extLst>
              <a:ext uri="{FF2B5EF4-FFF2-40B4-BE49-F238E27FC236}">
                <a16:creationId xmlns:a16="http://schemas.microsoft.com/office/drawing/2014/main" id="{8908C9EE-3D40-5EA8-D3A1-CAAD14442811}"/>
              </a:ext>
            </a:extLst>
          </p:cNvPr>
          <p:cNvGraphicFramePr>
            <a:graphicFrameLocks noChangeAspect="1"/>
          </p:cNvGraphicFramePr>
          <p:nvPr/>
        </p:nvGraphicFramePr>
        <p:xfrm>
          <a:off x="847725" y="1989138"/>
          <a:ext cx="7332663" cy="5697537"/>
        </p:xfrm>
        <a:graphic>
          <a:graphicData uri="http://schemas.openxmlformats.org/presentationml/2006/ole">
            <mc:AlternateContent xmlns:mc="http://schemas.openxmlformats.org/markup-compatibility/2006">
              <mc:Choice xmlns:v="urn:schemas-microsoft-com:vml" Requires="v">
                <p:oleObj name="Worksheet" r:id="rId2" imgW="4241800" imgH="3302000" progId="Excel.Sheet.8">
                  <p:link updateAutomatic="1"/>
                </p:oleObj>
              </mc:Choice>
              <mc:Fallback>
                <p:oleObj name="Worksheet" r:id="rId2" imgW="4241800" imgH="33020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725" y="1989138"/>
                        <a:ext cx="7332663" cy="569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F20D1626-7C18-4A34-B3E3-4EED0F4933E9}"/>
              </a:ext>
            </a:extLst>
          </p:cNvPr>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Sales tax Fund</a:t>
            </a:r>
          </a:p>
        </p:txBody>
      </p:sp>
      <p:graphicFrame>
        <p:nvGraphicFramePr>
          <p:cNvPr id="49155" name="Object 2">
            <a:extLst>
              <a:ext uri="{FF2B5EF4-FFF2-40B4-BE49-F238E27FC236}">
                <a16:creationId xmlns:a16="http://schemas.microsoft.com/office/drawing/2014/main" id="{6EB22B0B-857C-E78B-E0D7-4B85DFE7F271}"/>
              </a:ext>
            </a:extLst>
          </p:cNvPr>
          <p:cNvGraphicFramePr>
            <a:graphicFrameLocks noChangeAspect="1"/>
          </p:cNvGraphicFramePr>
          <p:nvPr/>
        </p:nvGraphicFramePr>
        <p:xfrm>
          <a:off x="846138" y="1912938"/>
          <a:ext cx="7215187" cy="5603875"/>
        </p:xfrm>
        <a:graphic>
          <a:graphicData uri="http://schemas.openxmlformats.org/presentationml/2006/ole">
            <mc:AlternateContent xmlns:mc="http://schemas.openxmlformats.org/markup-compatibility/2006">
              <mc:Choice xmlns:v="urn:schemas-microsoft-com:vml" Requires="v">
                <p:oleObj name="Worksheet" r:id="rId2" imgW="4241800" imgH="3302000" progId="Excel.Sheet.8">
                  <p:link updateAutomatic="1"/>
                </p:oleObj>
              </mc:Choice>
              <mc:Fallback>
                <p:oleObj name="Worksheet" r:id="rId2" imgW="4241800" imgH="33020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138" y="1912938"/>
                        <a:ext cx="7215187" cy="560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A6399-1AB8-4FAD-A5B2-09946C2B9DFE}"/>
              </a:ext>
            </a:extLst>
          </p:cNvPr>
          <p:cNvSpPr>
            <a:spLocks noGrp="1"/>
          </p:cNvSpPr>
          <p:nvPr>
            <p:ph type="title"/>
          </p:nvPr>
        </p:nvSpPr>
        <p:spPr/>
        <p:txBody>
          <a:bodyPr>
            <a:normAutofit fontScale="90000"/>
          </a:bodyPr>
          <a:lstStyle/>
          <a:p>
            <a:pPr>
              <a:defRPr/>
            </a:pPr>
            <a:r>
              <a:rPr lang="en-US" dirty="0"/>
              <a:t>Non General Fund Property Tax rates</a:t>
            </a:r>
          </a:p>
        </p:txBody>
      </p:sp>
      <p:sp>
        <p:nvSpPr>
          <p:cNvPr id="50179" name="Content Placeholder 2">
            <a:extLst>
              <a:ext uri="{FF2B5EF4-FFF2-40B4-BE49-F238E27FC236}">
                <a16:creationId xmlns:a16="http://schemas.microsoft.com/office/drawing/2014/main" id="{91B06E26-A284-2C6D-CD67-DA716D8181B0}"/>
              </a:ext>
            </a:extLst>
          </p:cNvPr>
          <p:cNvSpPr>
            <a:spLocks noGrp="1"/>
          </p:cNvSpPr>
          <p:nvPr>
            <p:ph idx="1"/>
          </p:nvPr>
        </p:nvSpPr>
        <p:spPr/>
        <p:txBody>
          <a:bodyPr/>
          <a:lstStyle/>
          <a:p>
            <a:endParaRPr lang="en-US" altLang="en-US"/>
          </a:p>
        </p:txBody>
      </p:sp>
      <p:graphicFrame>
        <p:nvGraphicFramePr>
          <p:cNvPr id="50180" name="Object 2">
            <a:extLst>
              <a:ext uri="{FF2B5EF4-FFF2-40B4-BE49-F238E27FC236}">
                <a16:creationId xmlns:a16="http://schemas.microsoft.com/office/drawing/2014/main" id="{5DF20DCC-35BE-FC64-BE6B-1C6528F3DF5B}"/>
              </a:ext>
            </a:extLst>
          </p:cNvPr>
          <p:cNvGraphicFramePr>
            <a:graphicFrameLocks noChangeAspect="1"/>
          </p:cNvGraphicFramePr>
          <p:nvPr/>
        </p:nvGraphicFramePr>
        <p:xfrm>
          <a:off x="300038" y="1828800"/>
          <a:ext cx="8543925" cy="4533900"/>
        </p:xfrm>
        <a:graphic>
          <a:graphicData uri="http://schemas.openxmlformats.org/presentationml/2006/ole">
            <mc:AlternateContent xmlns:mc="http://schemas.openxmlformats.org/markup-compatibility/2006">
              <mc:Choice xmlns:v="urn:schemas-microsoft-com:vml" Requires="v">
                <p:oleObj name="Worksheet" r:id="rId2" imgW="8547100" imgH="4533900" progId="Excel.Sheet.8">
                  <p:link updateAutomatic="1"/>
                </p:oleObj>
              </mc:Choice>
              <mc:Fallback>
                <p:oleObj name="Worksheet" r:id="rId2" imgW="8547100" imgH="45339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8" y="1828800"/>
                        <a:ext cx="8543925"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705A5-CD2B-4AD3-8ECD-87EA3B05AAED}"/>
              </a:ext>
            </a:extLst>
          </p:cNvPr>
          <p:cNvSpPr>
            <a:spLocks noGrp="1"/>
          </p:cNvSpPr>
          <p:nvPr>
            <p:ph type="title"/>
          </p:nvPr>
        </p:nvSpPr>
        <p:spPr/>
        <p:txBody>
          <a:bodyPr/>
          <a:lstStyle/>
          <a:p>
            <a:pPr>
              <a:defRPr/>
            </a:pPr>
            <a:r>
              <a:rPr lang="en-US" dirty="0"/>
              <a:t>Total Property Tax Rate</a:t>
            </a:r>
          </a:p>
        </p:txBody>
      </p:sp>
      <p:sp>
        <p:nvSpPr>
          <p:cNvPr id="51203" name="Content Placeholder 2">
            <a:extLst>
              <a:ext uri="{FF2B5EF4-FFF2-40B4-BE49-F238E27FC236}">
                <a16:creationId xmlns:a16="http://schemas.microsoft.com/office/drawing/2014/main" id="{1FA840F3-F64C-997B-91A5-80BD2B020F2D}"/>
              </a:ext>
            </a:extLst>
          </p:cNvPr>
          <p:cNvSpPr>
            <a:spLocks noGrp="1"/>
          </p:cNvSpPr>
          <p:nvPr>
            <p:ph idx="1"/>
          </p:nvPr>
        </p:nvSpPr>
        <p:spPr>
          <a:xfrm>
            <a:off x="495300" y="5257800"/>
            <a:ext cx="8153400" cy="1173163"/>
          </a:xfrm>
        </p:spPr>
        <p:txBody>
          <a:bodyPr/>
          <a:lstStyle/>
          <a:p>
            <a:endParaRPr lang="en-US" altLang="en-US"/>
          </a:p>
        </p:txBody>
      </p:sp>
      <p:graphicFrame>
        <p:nvGraphicFramePr>
          <p:cNvPr id="51204" name="Object 2">
            <a:extLst>
              <a:ext uri="{FF2B5EF4-FFF2-40B4-BE49-F238E27FC236}">
                <a16:creationId xmlns:a16="http://schemas.microsoft.com/office/drawing/2014/main" id="{5C0B4AD2-142F-4B90-D397-82B78B25B5E2}"/>
              </a:ext>
            </a:extLst>
          </p:cNvPr>
          <p:cNvGraphicFramePr>
            <a:graphicFrameLocks noChangeAspect="1"/>
          </p:cNvGraphicFramePr>
          <p:nvPr/>
        </p:nvGraphicFramePr>
        <p:xfrm>
          <a:off x="992188" y="1801813"/>
          <a:ext cx="6905625" cy="3254375"/>
        </p:xfrm>
        <a:graphic>
          <a:graphicData uri="http://schemas.openxmlformats.org/presentationml/2006/ole">
            <mc:AlternateContent xmlns:mc="http://schemas.openxmlformats.org/markup-compatibility/2006">
              <mc:Choice xmlns:v="urn:schemas-microsoft-com:vml" Requires="v">
                <p:oleObj name="Worksheet" r:id="rId2" imgW="9207500" imgH="4343400" progId="Excel.Sheet.8">
                  <p:link updateAutomatic="1"/>
                </p:oleObj>
              </mc:Choice>
              <mc:Fallback>
                <p:oleObj name="Worksheet" r:id="rId2" imgW="9207500" imgH="43434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2188" y="1801813"/>
                        <a:ext cx="6905625"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FDC7A-9096-40F7-988B-E7311C8275B3}"/>
              </a:ext>
            </a:extLst>
          </p:cNvPr>
          <p:cNvSpPr>
            <a:spLocks noGrp="1"/>
          </p:cNvSpPr>
          <p:nvPr>
            <p:ph type="title"/>
          </p:nvPr>
        </p:nvSpPr>
        <p:spPr/>
        <p:txBody>
          <a:bodyPr>
            <a:normAutofit fontScale="90000"/>
          </a:bodyPr>
          <a:lstStyle/>
          <a:p>
            <a:pPr>
              <a:defRPr/>
            </a:pPr>
            <a:r>
              <a:rPr lang="en-US" dirty="0"/>
              <a:t>Certified budget expenditures and Total property tax rate</a:t>
            </a:r>
          </a:p>
        </p:txBody>
      </p:sp>
      <p:sp>
        <p:nvSpPr>
          <p:cNvPr id="52227" name="Content Placeholder 2">
            <a:extLst>
              <a:ext uri="{FF2B5EF4-FFF2-40B4-BE49-F238E27FC236}">
                <a16:creationId xmlns:a16="http://schemas.microsoft.com/office/drawing/2014/main" id="{F347BFB4-64FA-C908-CC68-4339AD341034}"/>
              </a:ext>
            </a:extLst>
          </p:cNvPr>
          <p:cNvSpPr>
            <a:spLocks noGrp="1"/>
          </p:cNvSpPr>
          <p:nvPr>
            <p:ph idx="1"/>
          </p:nvPr>
        </p:nvSpPr>
        <p:spPr>
          <a:xfrm>
            <a:off x="228600" y="1676400"/>
            <a:ext cx="8458200" cy="4449763"/>
          </a:xfrm>
        </p:spPr>
        <p:txBody>
          <a:bodyPr/>
          <a:lstStyle/>
          <a:p>
            <a:r>
              <a:rPr lang="en-US" altLang="en-US"/>
              <a:t>Listed below are the amounts the district is certifying for expenditures.</a:t>
            </a:r>
          </a:p>
          <a:p>
            <a:r>
              <a:rPr lang="en-US" altLang="en-US"/>
              <a:t>These amounts represent all funds combined.</a:t>
            </a:r>
          </a:p>
          <a:p>
            <a:r>
              <a:rPr lang="en-US" altLang="en-US"/>
              <a:t>These are important because the district may not exceed the published amounts without amending the budget.</a:t>
            </a:r>
          </a:p>
          <a:p>
            <a:r>
              <a:rPr lang="en-US" altLang="en-US"/>
              <a:t>The total property tax rate is included here as well.</a:t>
            </a:r>
          </a:p>
          <a:p>
            <a:r>
              <a:rPr lang="en-US" altLang="en-US"/>
              <a:t>Additional detail is contained in the published budget.</a:t>
            </a:r>
          </a:p>
        </p:txBody>
      </p:sp>
      <p:graphicFrame>
        <p:nvGraphicFramePr>
          <p:cNvPr id="52228" name="Object 3">
            <a:extLst>
              <a:ext uri="{FF2B5EF4-FFF2-40B4-BE49-F238E27FC236}">
                <a16:creationId xmlns:a16="http://schemas.microsoft.com/office/drawing/2014/main" id="{F63D0DE2-1954-DBBC-E608-77172E2C1588}"/>
              </a:ext>
            </a:extLst>
          </p:cNvPr>
          <p:cNvGraphicFramePr>
            <a:graphicFrameLocks noChangeAspect="1"/>
          </p:cNvGraphicFramePr>
          <p:nvPr/>
        </p:nvGraphicFramePr>
        <p:xfrm>
          <a:off x="762000" y="4953000"/>
          <a:ext cx="7712075" cy="1647825"/>
        </p:xfrm>
        <a:graphic>
          <a:graphicData uri="http://schemas.openxmlformats.org/presentationml/2006/ole">
            <mc:AlternateContent xmlns:mc="http://schemas.openxmlformats.org/markup-compatibility/2006">
              <mc:Choice xmlns:v="urn:schemas-microsoft-com:vml" Requires="v">
                <p:oleObj name="Worksheet" r:id="rId2" imgW="9258300" imgH="1981200" progId="Excel.Sheet.8">
                  <p:link updateAutomatic="1"/>
                </p:oleObj>
              </mc:Choice>
              <mc:Fallback>
                <p:oleObj name="Worksheet" r:id="rId2" imgW="9258300" imgH="1981200" progId="Excel.Sheet.8">
                  <p:link updateAutomatic="1"/>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953000"/>
                        <a:ext cx="7712075"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CD524816-8A3E-4636-83D5-D901DA009E7B}"/>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Questions and Contact</a:t>
            </a:r>
          </a:p>
        </p:txBody>
      </p:sp>
      <p:sp>
        <p:nvSpPr>
          <p:cNvPr id="53251" name="Content Placeholder 2">
            <a:extLst>
              <a:ext uri="{FF2B5EF4-FFF2-40B4-BE49-F238E27FC236}">
                <a16:creationId xmlns:a16="http://schemas.microsoft.com/office/drawing/2014/main" id="{6ED66C9F-F4A4-C1B3-05F7-A18706B29731}"/>
              </a:ext>
            </a:extLst>
          </p:cNvPr>
          <p:cNvSpPr>
            <a:spLocks noGrp="1"/>
          </p:cNvSpPr>
          <p:nvPr>
            <p:ph idx="1"/>
          </p:nvPr>
        </p:nvSpPr>
        <p:spPr/>
        <p:txBody>
          <a:bodyPr/>
          <a:lstStyle/>
          <a:p>
            <a:pPr eaLnBrk="1" hangingPunct="1"/>
            <a:r>
              <a:rPr lang="en-US" altLang="en-US" dirty="0"/>
              <a:t>Thanks for taking the time to understand the district’s FY 2024 budget.</a:t>
            </a:r>
          </a:p>
          <a:p>
            <a:pPr eaLnBrk="1" hangingPunct="1"/>
            <a:r>
              <a:rPr lang="en-US" altLang="en-US" dirty="0"/>
              <a:t>Please let us know if you have any questions or comments.</a:t>
            </a:r>
          </a:p>
          <a:p>
            <a:pPr eaLnBrk="1" hangingPunct="1"/>
            <a:r>
              <a:rPr lang="en-US" altLang="en-US" dirty="0"/>
              <a:t>Contact info:</a:t>
            </a:r>
          </a:p>
          <a:p>
            <a:pPr lvl="1" eaLnBrk="1" hangingPunct="1"/>
            <a:r>
              <a:rPr lang="en-US" altLang="en-US" dirty="0"/>
              <a:t>Rob Busch, Superintendent, 563-928-6411</a:t>
            </a:r>
          </a:p>
          <a:p>
            <a:pPr lvl="1" eaLnBrk="1" hangingPunct="1"/>
            <a:r>
              <a:rPr lang="en-US" altLang="en-US" dirty="0"/>
              <a:t>Joyce </a:t>
            </a:r>
            <a:r>
              <a:rPr lang="en-US" altLang="en-US" dirty="0" err="1"/>
              <a:t>Piorkowski</a:t>
            </a:r>
            <a:r>
              <a:rPr lang="en-US" altLang="en-US" dirty="0"/>
              <a:t>, Business Manager, 563-245-1751</a:t>
            </a:r>
          </a:p>
          <a:p>
            <a:pPr lvl="1" eaLnBrk="1" hangingPunct="1"/>
            <a:r>
              <a:rPr lang="en-US" altLang="en-US" dirty="0"/>
              <a:t>Melissa Conner, Board Secretary, 563-928-6411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9B5BEFF-CFE4-4EC9-B415-DF0B830F5B4E}"/>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Enrollment</a:t>
            </a:r>
          </a:p>
        </p:txBody>
      </p:sp>
      <p:graphicFrame>
        <p:nvGraphicFramePr>
          <p:cNvPr id="6" name="Content Placeholder 5">
            <a:extLst>
              <a:ext uri="{FF2B5EF4-FFF2-40B4-BE49-F238E27FC236}">
                <a16:creationId xmlns:a16="http://schemas.microsoft.com/office/drawing/2014/main" id="{5FDDAF8F-407B-45EE-BFFE-D3B59F76628E}"/>
              </a:ext>
            </a:extLst>
          </p:cNvPr>
          <p:cNvGraphicFramePr>
            <a:graphicFrameLocks noGrp="1"/>
          </p:cNvGraphicFramePr>
          <p:nvPr>
            <p:ph idx="1"/>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268" name="Object 5">
            <a:extLst>
              <a:ext uri="{FF2B5EF4-FFF2-40B4-BE49-F238E27FC236}">
                <a16:creationId xmlns:a16="http://schemas.microsoft.com/office/drawing/2014/main" id="{64594646-07EB-FBA4-9490-EA716BA6087E}"/>
              </a:ext>
            </a:extLst>
          </p:cNvPr>
          <p:cNvGraphicFramePr>
            <a:graphicFrameLocks noChangeAspect="1"/>
          </p:cNvGraphicFramePr>
          <p:nvPr/>
        </p:nvGraphicFramePr>
        <p:xfrm>
          <a:off x="403225" y="1981200"/>
          <a:ext cx="8207375" cy="4117975"/>
        </p:xfrm>
        <a:graphic>
          <a:graphicData uri="http://schemas.openxmlformats.org/presentationml/2006/ole">
            <mc:AlternateContent xmlns:mc="http://schemas.openxmlformats.org/markup-compatibility/2006">
              <mc:Choice xmlns:v="urn:schemas-microsoft-com:vml" Requires="v">
                <p:oleObj name="Worksheet" r:id="rId3" imgW="8216900" imgH="4127500" progId="Excel.Sheet.8">
                  <p:link updateAutomatic="1"/>
                </p:oleObj>
              </mc:Choice>
              <mc:Fallback>
                <p:oleObj name="Worksheet" r:id="rId3" imgW="8216900" imgH="4127500" progId="Excel.Sheet.8">
                  <p:link updateAutomatic="1"/>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225" y="1981200"/>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8BC85363-75E8-40E1-8C17-C84BE0C3DD8A}"/>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Special Education Weightings</a:t>
            </a:r>
          </a:p>
        </p:txBody>
      </p:sp>
      <p:graphicFrame>
        <p:nvGraphicFramePr>
          <p:cNvPr id="12291" name="Object 5">
            <a:extLst>
              <a:ext uri="{FF2B5EF4-FFF2-40B4-BE49-F238E27FC236}">
                <a16:creationId xmlns:a16="http://schemas.microsoft.com/office/drawing/2014/main" id="{3005E87C-C166-D3D5-FB09-E797CA7A53DD}"/>
              </a:ext>
            </a:extLst>
          </p:cNvPr>
          <p:cNvGraphicFramePr>
            <a:graphicFrameLocks noChangeAspect="1"/>
          </p:cNvGraphicFramePr>
          <p:nvPr/>
        </p:nvGraphicFramePr>
        <p:xfrm>
          <a:off x="479425" y="19827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19827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1517977-7B90-4B13-A229-94FFF993613B}"/>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Supplementary Weightings</a:t>
            </a:r>
          </a:p>
        </p:txBody>
      </p:sp>
      <p:graphicFrame>
        <p:nvGraphicFramePr>
          <p:cNvPr id="13315" name="Object 5">
            <a:extLst>
              <a:ext uri="{FF2B5EF4-FFF2-40B4-BE49-F238E27FC236}">
                <a16:creationId xmlns:a16="http://schemas.microsoft.com/office/drawing/2014/main" id="{16FDEE8A-614D-9F69-47C8-C5C77132B129}"/>
              </a:ext>
            </a:extLst>
          </p:cNvPr>
          <p:cNvGraphicFramePr>
            <a:graphicFrameLocks noChangeAspect="1"/>
          </p:cNvGraphicFramePr>
          <p:nvPr/>
        </p:nvGraphicFramePr>
        <p:xfrm>
          <a:off x="403225" y="19827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 y="19827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97B1B31-0C4F-4528-A5A1-E11F20EBF5CD}"/>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Total Weighted Enrollment</a:t>
            </a:r>
          </a:p>
        </p:txBody>
      </p:sp>
      <p:graphicFrame>
        <p:nvGraphicFramePr>
          <p:cNvPr id="14339" name="Object 2">
            <a:extLst>
              <a:ext uri="{FF2B5EF4-FFF2-40B4-BE49-F238E27FC236}">
                <a16:creationId xmlns:a16="http://schemas.microsoft.com/office/drawing/2014/main" id="{4729098E-A499-9A86-437A-1627F65BAB95}"/>
              </a:ext>
            </a:extLst>
          </p:cNvPr>
          <p:cNvGraphicFramePr>
            <a:graphicFrameLocks noChangeAspect="1"/>
          </p:cNvGraphicFramePr>
          <p:nvPr/>
        </p:nvGraphicFramePr>
        <p:xfrm>
          <a:off x="403225" y="19065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 y="19065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644FC53-F305-46AB-BFFA-5A0B49B81C68}"/>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Preschool Enrollment</a:t>
            </a:r>
          </a:p>
        </p:txBody>
      </p:sp>
      <p:graphicFrame>
        <p:nvGraphicFramePr>
          <p:cNvPr id="15363" name="Object 2">
            <a:extLst>
              <a:ext uri="{FF2B5EF4-FFF2-40B4-BE49-F238E27FC236}">
                <a16:creationId xmlns:a16="http://schemas.microsoft.com/office/drawing/2014/main" id="{F7B017B5-9D3D-1E0D-5979-1454A231A340}"/>
              </a:ext>
            </a:extLst>
          </p:cNvPr>
          <p:cNvGraphicFramePr>
            <a:graphicFrameLocks noChangeAspect="1"/>
          </p:cNvGraphicFramePr>
          <p:nvPr/>
        </p:nvGraphicFramePr>
        <p:xfrm>
          <a:off x="479425" y="1906588"/>
          <a:ext cx="8207375" cy="4117975"/>
        </p:xfrm>
        <a:graphic>
          <a:graphicData uri="http://schemas.openxmlformats.org/presentationml/2006/ole">
            <mc:AlternateContent xmlns:mc="http://schemas.openxmlformats.org/markup-compatibility/2006">
              <mc:Choice xmlns:v="urn:schemas-microsoft-com:vml" Requires="v">
                <p:oleObj name="Worksheet" r:id="rId2" imgW="8216900" imgH="4127500" progId="Excel.Sheet.8">
                  <p:link updateAutomatic="1"/>
                </p:oleObj>
              </mc:Choice>
              <mc:Fallback>
                <p:oleObj name="Worksheet" r:id="rId2" imgW="8216900" imgH="4127500" progId="Excel.Sheet.8">
                  <p:link updateAutomatic="1"/>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 y="1906588"/>
                        <a:ext cx="8207375" cy="411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E4C8073-B601-45AE-9382-8D70B3DCD08C}"/>
              </a:ext>
            </a:extLst>
          </p:cNvPr>
          <p:cNvSpPr>
            <a:spLocks noGrp="1"/>
          </p:cNvSpPr>
          <p:nvPr>
            <p:ph type="title"/>
          </p:nvPr>
        </p:nvSpPr>
        <p:spPr/>
        <p:txBody>
          <a:bodyPr/>
          <a:lstStyle/>
          <a:p>
            <a:pPr eaLnBrk="1" fontAlgn="auto" hangingPunct="1">
              <a:spcAft>
                <a:spcPts val="0"/>
              </a:spcAft>
              <a:defRPr/>
            </a:pPr>
            <a:r>
              <a:rPr lang="en-US">
                <a:solidFill>
                  <a:schemeClr val="accent1">
                    <a:lumMod val="75000"/>
                  </a:schemeClr>
                </a:solidFill>
              </a:rPr>
              <a:t>Spending Authority</a:t>
            </a:r>
          </a:p>
        </p:txBody>
      </p:sp>
      <p:sp>
        <p:nvSpPr>
          <p:cNvPr id="16387" name="Content Placeholder 2">
            <a:extLst>
              <a:ext uri="{FF2B5EF4-FFF2-40B4-BE49-F238E27FC236}">
                <a16:creationId xmlns:a16="http://schemas.microsoft.com/office/drawing/2014/main" id="{A49BD9EC-2D58-A7CD-0B83-E2B52B060088}"/>
              </a:ext>
            </a:extLst>
          </p:cNvPr>
          <p:cNvSpPr>
            <a:spLocks noGrp="1"/>
          </p:cNvSpPr>
          <p:nvPr>
            <p:ph idx="1"/>
          </p:nvPr>
        </p:nvSpPr>
        <p:spPr/>
        <p:txBody>
          <a:bodyPr/>
          <a:lstStyle/>
          <a:p>
            <a:pPr eaLnBrk="1" hangingPunct="1"/>
            <a:r>
              <a:rPr lang="en-US" altLang="en-US"/>
              <a:t>The state funding formula provides us “spending authority”.  We are limited in total spending by the number of students we have times what each student is worth (as set by the General Assembly).</a:t>
            </a:r>
          </a:p>
          <a:p>
            <a:pPr eaLnBrk="1" hangingPunct="1"/>
            <a:r>
              <a:rPr lang="en-US" altLang="en-US"/>
              <a:t>There are a number of components of our General Fund spending authority that are set by the state, these include the following:</a:t>
            </a:r>
          </a:p>
          <a:p>
            <a:pPr lvl="1" eaLnBrk="1" hangingPunct="1"/>
            <a:endParaRPr lang="en-US"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ppt/theme/themeOverride3.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ppt/theme/themeOverride4.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5710</TotalTime>
  <Words>882</Words>
  <Application>Microsoft Macintosh PowerPoint</Application>
  <PresentationFormat>On-screen Show (4:3)</PresentationFormat>
  <Paragraphs>104</Paragraphs>
  <Slides>39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28</vt:i4>
      </vt:variant>
      <vt:variant>
        <vt:lpstr>Slide Titles</vt:lpstr>
      </vt:variant>
      <vt:variant>
        <vt:i4>39</vt:i4>
      </vt:variant>
    </vt:vector>
  </HeadingPairs>
  <TitlesOfParts>
    <vt:vector size="73" baseType="lpstr">
      <vt:lpstr>Arial</vt:lpstr>
      <vt:lpstr>Book Antiqua</vt:lpstr>
      <vt:lpstr>Calibri</vt:lpstr>
      <vt:lpstr>Century Gothic</vt:lpstr>
      <vt:lpstr>Verdana</vt:lpstr>
      <vt:lpstr>Apothecary</vt:lpstr>
      <vt:lpstr>file:////C:/Users/Jen/Desktop/ISFIS-Marketing%20Files/Budget%20Workshops/2023%20Budget%20Workshops/PPT%20for%20Attendees/Edgewood%20Colesburg%20CSD/Budget%20Software%20ISFIS%20FY%202024.xls!GenFund!R34C8:R34C9</vt:lpstr>
      <vt:lpstr>file:////C:/Users/Jen/Desktop/ISFIS-Marketing%20Files/Budget%20Workshops/2023%20Budget%20Workshops/PPT%20for%20Attendees/Edgewood%20Colesburg%20CSD/Budget%20Software%20ISFIS%20FY%202024.xls!GenFund!R6C8:R6C9</vt:lpstr>
      <vt:lpstr>file:////C:/Users/Jen/Desktop/ISFIS-Marketing%20Files/Budget%20Workshops/2023%20Budget%20Workshops/PPT%20for%20Attendees/Edgewood%20Colesburg%20CSD/Budget%20Software%20ISFIS%20FY%202024.xls!GenFund!R7C8:R7C9</vt:lpstr>
      <vt:lpstr>file:////C:/Users/Jen/Desktop/ISFIS-Marketing%20Files/Budget%20Workshops/2023%20Budget%20Workshops/PPT%20for%20Attendees/Edgewood%20Colesburg%20CSD/Budget%20Software%20ISFIS%20FY%202024.xls!GenFund!R8C8:R8C9</vt:lpstr>
      <vt:lpstr>file:////C:/Users/Jen/Desktop/ISFIS-Marketing%20Files/Budget%20Workshops/2023%20Budget%20Workshops/PPT%20for%20Attendees/Edgewood%20Colesburg%20CSD/Budget%20Software%20ISFIS%20FY%202024.xls!GenFund!R9C8:R9C9</vt:lpstr>
      <vt:lpstr>file:////C:/Users/Jen/Desktop/ISFIS-Marketing%20Files/Budget%20Workshops/2023%20Budget%20Workshops/PPT%20for%20Attendees/Edgewood%20Colesburg%20CSD/Budget%20Software%20ISFIS%20FY%202024.xls!GenFund!R10C8:R10C9</vt:lpstr>
      <vt:lpstr>file:////C:/Users/Jen/Desktop/ISFIS-Marketing%20Files/Budget%20Workshops/2023%20Budget%20Workshops/PPT%20for%20Attendees/Edgewood%20Colesburg%20CSD/Budget%20Software%20ISFIS%20FY%202024.xls!GenFund!R16C8:R16C9</vt:lpstr>
      <vt:lpstr>file:////C:/Users/Jen/Desktop/ISFIS-Marketing%20Files/Budget%20Workshops/2023%20Budget%20Workshops/PPT%20for%20Attendees/Edgewood%20Colesburg%20CSD/Budget%20Software%20ISFIS%20FY%202024.xls!GenFund!R19C8:R19C9</vt:lpstr>
      <vt:lpstr>file:////C:/Users/Jen/Desktop/ISFIS-Marketing%20Files/Budget%20Workshops/2023%20Budget%20Workshops/PPT%20for%20Attendees/Edgewood%20Colesburg%20CSD/Budget%20Software%20ISFIS%20FY%202024.xls!GenFund!R20C8:R20C9</vt:lpstr>
      <vt:lpstr>file:////C:/Users/Jen/Desktop/ISFIS-Marketing%20Files/Budget%20Workshops/2023%20Budget%20Workshops/PPT%20for%20Attendees/Edgewood%20Colesburg%20CSD/Budget%20Software%20ISFIS%20FY%202024.xls!GenFund!R21C8:R21C9</vt:lpstr>
      <vt:lpstr>file:////C:/Users/Jen/Desktop/ISFIS-Marketing%20Files/Budget%20Workshops/2023%20Budget%20Workshops/PPT%20for%20Attendees/Edgewood%20Colesburg%20CSD/Budget%20Software%20ISFIS%20FY%202024.xls!GenFund!R22C8:R22C9</vt:lpstr>
      <vt:lpstr>file:////C:/Users/Jen/Desktop/ISFIS-Marketing%20Files/Budget%20Workshops/2023%20Budget%20Workshops/PPT%20for%20Attendees/Edgewood%20Colesburg%20CSD/Budget%20Software%20ISFIS%20FY%202024.xls!GenFund!R23C8:R23C9</vt:lpstr>
      <vt:lpstr>file:////C:/Users/Jen/Desktop/ISFIS-Marketing%20Files/Budget%20Workshops/2023%20Budget%20Workshops/PPT%20for%20Attendees/Edgewood%20Colesburg%20CSD/Budget%20Software%20ISFIS%20FY%202024.xls!GenFund!R24C8:R24C9</vt:lpstr>
      <vt:lpstr>file:////C:/Users/Jen/Desktop/ISFIS-Marketing%20Files/Budget%20Workshops/2023%20Budget%20Workshops/PPT%20for%20Attendees/Edgewood%20Colesburg%20CSD/Budget%20Software%20ISFIS%20FY%202024.xls!GenFund!R26C8:R26C9</vt:lpstr>
      <vt:lpstr>file:////C:/Users/Jen/Desktop/ISFIS-Marketing%20Files/Budget%20Workshops/2023%20Budget%20Workshops/PPT%20for%20Attendees/Edgewood%20Colesburg%20CSD/Budget%20Software%20ISFIS%20FY%202024.xls!GenFund!R27C8:R27C9</vt:lpstr>
      <vt:lpstr>file:////C:/Users/Jen/Desktop/ISFIS-Marketing%20Files/Budget%20Workshops/2023%20Budget%20Workshops/PPT%20for%20Attendees/Edgewood%20Colesburg%20CSD/Budget%20Software%20ISFIS%20FY%202024.xls!GenFund!R31C8:R31C9</vt:lpstr>
      <vt:lpstr>file:////C:/Users/Jen/Desktop/ISFIS-Marketing%20Files/Budget%20Workshops/2023%20Budget%20Workshops/PPT%20for%20Attendees/Edgewood%20Colesburg%20CSD/Budget%20Software%20ISFIS%20FY%202024.xls!GenFund!R32C8:R32C9</vt:lpstr>
      <vt:lpstr>file:////C:/Users/Jen/Desktop/ISFIS-Marketing%20Files/Budget%20Workshops/2023%20Budget%20Workshops/PPT%20for%20Attendees/Edgewood%20Colesburg%20CSD/Budget%20Software%20ISFIS%20FY%202024.xls!GenFund!R38C8:R38C9</vt:lpstr>
      <vt:lpstr>file:////C:/Users/Jen/Desktop/ISFIS-Marketing%20Files/Budget%20Workshops/2023%20Budget%20Workshops/PPT%20for%20Attendees/Edgewood%20Colesburg%20CSD/Budget%20Software%20ISFIS%20FY%202024.xls!TaxRateCharts!R21C6</vt:lpstr>
      <vt:lpstr>file:////C:/Users/Jen/Desktop/ISFIS-Marketing%20Files/Budget%20Workshops/2023%20Budget%20Workshops/PPT%20for%20Attendees/Edgewood%20Colesburg%20CSD/Budget%20Software%20ISFIS%20FY%202024.xls!NonGenFund!R11C6:R12C7</vt:lpstr>
      <vt:lpstr>file:////C:/Users/Jen/Desktop/ISFIS-Marketing%20Files/Budget%20Workshops/2023%20Budget%20Workshops/PPT%20for%20Attendees/Edgewood%20Colesburg%20CSD/Budget%20Software%20ISFIS%20FY%202024.xls!NonGenFund!R11C16:R12C17</vt:lpstr>
      <vt:lpstr>file:////C:/Users/Jen/Desktop/ISFIS-Marketing%20Files/Budget%20Workshops/2023%20Budget%20Workshops/PPT%20for%20Attendees/Edgewood%20Colesburg%20CSD/Budget%20Software%20ISFIS%20FY%202024.xls!NonGenFund!R11C4:R12C5</vt:lpstr>
      <vt:lpstr>file:////C:/Users/Jen/Desktop/ISFIS-Marketing%20Files/Budget%20Workshops/2023%20Budget%20Workshops/PPT%20for%20Attendees/Edgewood%20Colesburg%20CSD/Budget%20Software%20ISFIS%20FY%202024.xls!NonGenFund!R11C20:R12C21</vt:lpstr>
      <vt:lpstr>file:////C:/Users/Jen/Desktop/ISFIS-Marketing%20Files/Budget%20Workshops/2023%20Budget%20Workshops/PPT%20for%20Attendees/Edgewood%20Colesburg%20CSD/Budget%20Software%20ISFIS%20FY%202024.xls!NonGenFund!R11C10:R12C11</vt:lpstr>
      <vt:lpstr>file:////C:/Users/Jen/Desktop/ISFIS-Marketing%20Files/Budget%20Workshops/2023%20Budget%20Workshops/PPT%20for%20Attendees/Edgewood%20Colesburg%20CSD/Budget%20Software%20ISFIS%20FY%202024.xls!NonGenFund!R11C14:R12C15</vt:lpstr>
      <vt:lpstr>file:////C:/Users/Jen/Desktop/ISFIS-Marketing%20Files/Budget%20Workshops/2023%20Budget%20Workshops/PPT%20for%20Attendees/Edgewood%20Colesburg%20CSD/Budget%20Software%20ISFIS%20FY%202024.xls!TaxRateCharts!R21C7</vt:lpstr>
      <vt:lpstr>file:////C:/Users/Jen/Desktop/ISFIS-Marketing%20Files/Budget%20Workshops/2023%20Budget%20Workshops/PPT%20for%20Attendees/Edgewood%20Colesburg%20CSD/Budget%20Software%20ISFIS%20FY%202024.xls!TaxRateCharts!%5bBudget%20Software%20ISFIS%20FY%202024.xls%5dTaxRateCharts%20Chart%203</vt:lpstr>
      <vt:lpstr>file:////C:/Users/Jen/Desktop/ISFIS-Marketing%20Files/Budget%20Workshops/2023%20Budget%20Workshops/PPT%20for%20Attendees/Edgewood%20Colesburg%20CSD/Budget%20Software%20ISFIS%20FY%202024.xls!Publication!R53C1:R62C6</vt:lpstr>
      <vt:lpstr>Budget Presentation FY 2024</vt:lpstr>
      <vt:lpstr>Enrollment</vt:lpstr>
      <vt:lpstr>Enrollment</vt:lpstr>
      <vt:lpstr>Enrollment</vt:lpstr>
      <vt:lpstr>Special Education Weightings</vt:lpstr>
      <vt:lpstr>Supplementary Weightings</vt:lpstr>
      <vt:lpstr>Total Weighted Enrollment</vt:lpstr>
      <vt:lpstr>Preschool Enrollment</vt:lpstr>
      <vt:lpstr>Spending Authority</vt:lpstr>
      <vt:lpstr>Sources of Spending Authority</vt:lpstr>
      <vt:lpstr>Regular Program District Cost (RPDC)</vt:lpstr>
      <vt:lpstr>Supplementary Weighting District Cost </vt:lpstr>
      <vt:lpstr>Special Education District Cost </vt:lpstr>
      <vt:lpstr>Teacher Salary Supplement District Cost </vt:lpstr>
      <vt:lpstr>Professional Development District Cost </vt:lpstr>
      <vt:lpstr>Early Intervention District Cost </vt:lpstr>
      <vt:lpstr>Teacher leadership compensation district cost</vt:lpstr>
      <vt:lpstr>Dropout Prevention District Cost</vt:lpstr>
      <vt:lpstr>Combined District Cost</vt:lpstr>
      <vt:lpstr>Final Comments on Spending Authority</vt:lpstr>
      <vt:lpstr>Property Taxes for the General Fund</vt:lpstr>
      <vt:lpstr>General Fund Property Tax Components</vt:lpstr>
      <vt:lpstr>Uniform Levy Property Taxes</vt:lpstr>
      <vt:lpstr>Additional Levy Property Taxes</vt:lpstr>
      <vt:lpstr>Total Cash Reserve Levy Property Taxes</vt:lpstr>
      <vt:lpstr>Total General Fund Levy Property Taxes</vt:lpstr>
      <vt:lpstr>General Fund Property Tax Rate</vt:lpstr>
      <vt:lpstr>Levies outside of the general Fund</vt:lpstr>
      <vt:lpstr>Non General Fund Levies</vt:lpstr>
      <vt:lpstr>management Fund</vt:lpstr>
      <vt:lpstr>Physical plant &amp; equipment Levy (PPEL) Fund</vt:lpstr>
      <vt:lpstr>activity Fund</vt:lpstr>
      <vt:lpstr>Debt service fund</vt:lpstr>
      <vt:lpstr>Nutrition Fund</vt:lpstr>
      <vt:lpstr>Sales tax Fund</vt:lpstr>
      <vt:lpstr>Non General Fund Property Tax rates</vt:lpstr>
      <vt:lpstr>Total Property Tax Rate</vt:lpstr>
      <vt:lpstr>Certified budget expenditures and Total property tax rate</vt:lpstr>
      <vt:lpstr>Questions and Contact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District Budget Presentation FY 2012</dc:title>
  <dc:creator>Larry</dc:creator>
  <cp:lastModifiedBy>Rob Busch</cp:lastModifiedBy>
  <cp:revision>134</cp:revision>
  <cp:lastPrinted>2017-02-23T17:43:22Z</cp:lastPrinted>
  <dcterms:created xsi:type="dcterms:W3CDTF">2010-12-08T15:33:43Z</dcterms:created>
  <dcterms:modified xsi:type="dcterms:W3CDTF">2023-04-03T00:07:27Z</dcterms:modified>
</cp:coreProperties>
</file>